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70" r:id="rId3"/>
    <p:sldId id="274" r:id="rId4"/>
    <p:sldId id="271" r:id="rId5"/>
    <p:sldId id="281" r:id="rId6"/>
    <p:sldId id="284" r:id="rId7"/>
    <p:sldId id="282" r:id="rId8"/>
    <p:sldId id="283" r:id="rId9"/>
    <p:sldId id="272" r:id="rId10"/>
    <p:sldId id="276" r:id="rId11"/>
    <p:sldId id="280" r:id="rId12"/>
    <p:sldId id="285" r:id="rId13"/>
    <p:sldId id="286" r:id="rId14"/>
    <p:sldId id="287" r:id="rId15"/>
    <p:sldId id="288" r:id="rId16"/>
    <p:sldId id="289" r:id="rId17"/>
    <p:sldId id="290" r:id="rId18"/>
    <p:sldId id="291" r:id="rId19"/>
    <p:sldId id="273" r:id="rId20"/>
    <p:sldId id="292" r:id="rId21"/>
    <p:sldId id="293" r:id="rId22"/>
    <p:sldId id="294" r:id="rId23"/>
    <p:sldId id="278" r:id="rId24"/>
    <p:sldId id="295" r:id="rId25"/>
    <p:sldId id="275" r:id="rId26"/>
    <p:sldId id="2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BB44"/>
    <a:srgbClr val="01FF5C"/>
    <a:srgbClr val="CA8E36"/>
    <a:srgbClr val="FF9E01"/>
    <a:srgbClr val="0000CC"/>
    <a:srgbClr val="FFF7F7"/>
    <a:srgbClr val="FFE1E1"/>
    <a:srgbClr val="9E5ECE"/>
    <a:srgbClr val="288831"/>
    <a:srgbClr val="736A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095" autoAdjust="0"/>
  </p:normalViewPr>
  <p:slideViewPr>
    <p:cSldViewPr snapToGrid="0">
      <p:cViewPr varScale="1">
        <p:scale>
          <a:sx n="76" d="100"/>
          <a:sy n="76" d="100"/>
        </p:scale>
        <p:origin x="91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EC7EF-728B-45D9-85DA-B8C4ADE829E5}" type="datetimeFigureOut">
              <a:rPr kumimoji="1" lang="ja-JP" altLang="en-US" smtClean="0"/>
              <a:t>2021/6/21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7D68F-1941-4C13-A4D7-3A667C05F8F4}" type="slidenum">
              <a:rPr kumimoji="1" lang="ja-JP" altLang="en-US" smtClean="0"/>
              <a:t>‹#›</a:t>
            </a:fld>
            <a:endParaRPr kumimoji="1" lang="ja-JP" altLang="en-US"/>
          </a:p>
        </p:txBody>
      </p:sp>
    </p:spTree>
    <p:extLst>
      <p:ext uri="{BB962C8B-B14F-4D97-AF65-F5344CB8AC3E}">
        <p14:creationId xmlns:p14="http://schemas.microsoft.com/office/powerpoint/2010/main" val="35786035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由于无法明确的划定中日是否已经存在相同的</a:t>
            </a:r>
            <a:r>
              <a:rPr kumimoji="1" lang="en-US" altLang="zh-CN" dirty="0"/>
              <a:t>DX</a:t>
            </a:r>
            <a:r>
              <a:rPr kumimoji="1" lang="zh-CN" altLang="en-US" dirty="0"/>
              <a:t>应用，本</a:t>
            </a:r>
            <a:r>
              <a:rPr kumimoji="1" lang="en-US" altLang="zh-CN" dirty="0"/>
              <a:t>PPT</a:t>
            </a:r>
            <a:r>
              <a:rPr kumimoji="1" lang="zh-CN" altLang="en-US" dirty="0"/>
              <a:t>将着重介绍一些中日的</a:t>
            </a:r>
            <a:r>
              <a:rPr kumimoji="1" lang="en-US" altLang="zh-CN" dirty="0"/>
              <a:t>DX</a:t>
            </a:r>
            <a:r>
              <a:rPr kumimoji="1" lang="zh-CN" altLang="en-US" dirty="0"/>
              <a:t>示例，对比两国的</a:t>
            </a:r>
            <a:r>
              <a:rPr kumimoji="1" lang="en-US" altLang="zh-CN" dirty="0"/>
              <a:t>DX</a:t>
            </a:r>
            <a:r>
              <a:rPr kumimoji="1" lang="zh-CN" altLang="en-US" dirty="0"/>
              <a:t>战略的不同。</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1</a:t>
            </a:fld>
            <a:endParaRPr kumimoji="1" lang="ja-JP" altLang="en-US"/>
          </a:p>
        </p:txBody>
      </p:sp>
    </p:spTree>
    <p:extLst>
      <p:ext uri="{BB962C8B-B14F-4D97-AF65-F5344CB8AC3E}">
        <p14:creationId xmlns:p14="http://schemas.microsoft.com/office/powerpoint/2010/main" val="1719035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10</a:t>
            </a:fld>
            <a:endParaRPr kumimoji="1" lang="ja-JP" altLang="en-US"/>
          </a:p>
        </p:txBody>
      </p:sp>
    </p:spTree>
    <p:extLst>
      <p:ext uri="{BB962C8B-B14F-4D97-AF65-F5344CB8AC3E}">
        <p14:creationId xmlns:p14="http://schemas.microsoft.com/office/powerpoint/2010/main" val="1480084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接下来介绍一些中国的</a:t>
            </a:r>
            <a:r>
              <a:rPr kumimoji="1" lang="en-US" altLang="zh-CN" dirty="0"/>
              <a:t>DX</a:t>
            </a:r>
            <a:r>
              <a:rPr kumimoji="1" lang="zh-CN" altLang="en-US" dirty="0"/>
              <a:t>事例，其实中国国内“</a:t>
            </a:r>
            <a:r>
              <a:rPr kumimoji="1" lang="en-US" altLang="zh-CN" dirty="0"/>
              <a:t>DX</a:t>
            </a:r>
            <a:r>
              <a:rPr kumimoji="1" lang="zh-CN" altLang="en-US" dirty="0"/>
              <a:t>”这种说法并不常见，“</a:t>
            </a:r>
            <a:r>
              <a:rPr kumimoji="1" lang="en-US" altLang="zh-CN" dirty="0"/>
              <a:t>DX</a:t>
            </a:r>
            <a:r>
              <a:rPr kumimoji="1" lang="zh-CN" altLang="en-US" dirty="0"/>
              <a:t>”这种说法在日本比较流行，中国更多的是指数字经济转型，不是从产业的角度推进数字化，而是意在利用数字化创造全新的经济增长动力。</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11</a:t>
            </a:fld>
            <a:endParaRPr kumimoji="1" lang="ja-JP" altLang="en-US"/>
          </a:p>
        </p:txBody>
      </p:sp>
    </p:spTree>
    <p:extLst>
      <p:ext uri="{BB962C8B-B14F-4D97-AF65-F5344CB8AC3E}">
        <p14:creationId xmlns:p14="http://schemas.microsoft.com/office/powerpoint/2010/main" val="1267935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以蔚来汽车为代表的中国</a:t>
            </a:r>
            <a:r>
              <a:rPr kumimoji="1" lang="en-US" altLang="zh-CN" dirty="0"/>
              <a:t>EV</a:t>
            </a:r>
            <a:r>
              <a:rPr kumimoji="1" lang="zh-CN" altLang="en-US" dirty="0"/>
              <a:t>行业正在快速的成长。</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12</a:t>
            </a:fld>
            <a:endParaRPr kumimoji="1" lang="ja-JP" altLang="en-US"/>
          </a:p>
        </p:txBody>
      </p:sp>
    </p:spTree>
    <p:extLst>
      <p:ext uri="{BB962C8B-B14F-4D97-AF65-F5344CB8AC3E}">
        <p14:creationId xmlns:p14="http://schemas.microsoft.com/office/powerpoint/2010/main" val="15633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19</a:t>
            </a:fld>
            <a:endParaRPr kumimoji="1" lang="ja-JP" altLang="en-US"/>
          </a:p>
        </p:txBody>
      </p:sp>
    </p:spTree>
    <p:extLst>
      <p:ext uri="{BB962C8B-B14F-4D97-AF65-F5344CB8AC3E}">
        <p14:creationId xmlns:p14="http://schemas.microsoft.com/office/powerpoint/2010/main" val="2664132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23</a:t>
            </a:fld>
            <a:endParaRPr kumimoji="1" lang="ja-JP" altLang="en-US"/>
          </a:p>
        </p:txBody>
      </p:sp>
    </p:spTree>
    <p:extLst>
      <p:ext uri="{BB962C8B-B14F-4D97-AF65-F5344CB8AC3E}">
        <p14:creationId xmlns:p14="http://schemas.microsoft.com/office/powerpoint/2010/main" val="1215972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25</a:t>
            </a:fld>
            <a:endParaRPr kumimoji="1" lang="ja-JP" altLang="en-US"/>
          </a:p>
        </p:txBody>
      </p:sp>
    </p:spTree>
    <p:extLst>
      <p:ext uri="{BB962C8B-B14F-4D97-AF65-F5344CB8AC3E}">
        <p14:creationId xmlns:p14="http://schemas.microsoft.com/office/powerpoint/2010/main" val="1480084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26</a:t>
            </a:fld>
            <a:endParaRPr kumimoji="1" lang="ja-JP" altLang="en-US"/>
          </a:p>
        </p:txBody>
      </p:sp>
    </p:spTree>
    <p:extLst>
      <p:ext uri="{BB962C8B-B14F-4D97-AF65-F5344CB8AC3E}">
        <p14:creationId xmlns:p14="http://schemas.microsoft.com/office/powerpoint/2010/main" val="4071539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首先是</a:t>
            </a:r>
            <a:r>
              <a:rPr kumimoji="1" lang="en-US" altLang="zh-CN" dirty="0"/>
              <a:t>DX</a:t>
            </a:r>
            <a:r>
              <a:rPr kumimoji="1" lang="zh-CN" altLang="en-US" dirty="0"/>
              <a:t>的定义</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2</a:t>
            </a:fld>
            <a:endParaRPr kumimoji="1" lang="ja-JP" altLang="en-US"/>
          </a:p>
        </p:txBody>
      </p:sp>
    </p:spTree>
    <p:extLst>
      <p:ext uri="{BB962C8B-B14F-4D97-AF65-F5344CB8AC3E}">
        <p14:creationId xmlns:p14="http://schemas.microsoft.com/office/powerpoint/2010/main" val="148008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所谓现代的信息技术是指包含以上这些技术在内的信息技术。</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3</a:t>
            </a:fld>
            <a:endParaRPr kumimoji="1" lang="ja-JP" altLang="en-US"/>
          </a:p>
        </p:txBody>
      </p:sp>
    </p:spTree>
    <p:extLst>
      <p:ext uri="{BB962C8B-B14F-4D97-AF65-F5344CB8AC3E}">
        <p14:creationId xmlns:p14="http://schemas.microsoft.com/office/powerpoint/2010/main" val="1480084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简单的</a:t>
            </a:r>
            <a:r>
              <a:rPr kumimoji="1" lang="en-US" altLang="zh-CN" dirty="0"/>
              <a:t>DX</a:t>
            </a:r>
            <a:r>
              <a:rPr kumimoji="1" lang="zh-CN" altLang="en-US" dirty="0"/>
              <a:t>实例，如用</a:t>
            </a:r>
            <a:r>
              <a:rPr kumimoji="1" lang="en-US" altLang="zh-CN" dirty="0"/>
              <a:t>SNS</a:t>
            </a:r>
            <a:r>
              <a:rPr kumimoji="1" lang="zh-CN" altLang="en-US" dirty="0"/>
              <a:t>扩展企业的知名度，居家办公等大家都已经耳熟能详了。</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4</a:t>
            </a:fld>
            <a:endParaRPr kumimoji="1" lang="ja-JP" altLang="en-US"/>
          </a:p>
        </p:txBody>
      </p:sp>
    </p:spTree>
    <p:extLst>
      <p:ext uri="{BB962C8B-B14F-4D97-AF65-F5344CB8AC3E}">
        <p14:creationId xmlns:p14="http://schemas.microsoft.com/office/powerpoint/2010/main" val="337149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下面介绍一些特别的日本</a:t>
            </a:r>
            <a:r>
              <a:rPr kumimoji="1" lang="en-US" altLang="zh-CN" dirty="0"/>
              <a:t>DX</a:t>
            </a:r>
            <a:r>
              <a:rPr kumimoji="1" lang="zh-CN" altLang="en-US" dirty="0"/>
              <a:t>事例</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5</a:t>
            </a:fld>
            <a:endParaRPr kumimoji="1" lang="ja-JP" altLang="en-US"/>
          </a:p>
        </p:txBody>
      </p:sp>
    </p:spTree>
    <p:extLst>
      <p:ext uri="{BB962C8B-B14F-4D97-AF65-F5344CB8AC3E}">
        <p14:creationId xmlns:p14="http://schemas.microsoft.com/office/powerpoint/2010/main" val="996773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zh-CN" dirty="0"/>
              <a:t>Docomo</a:t>
            </a:r>
            <a:r>
              <a:rPr kumimoji="1" lang="zh-CN" altLang="en-US" dirty="0"/>
              <a:t>推出的</a:t>
            </a:r>
            <a:r>
              <a:rPr kumimoji="1" lang="en-US" altLang="zh-CN" dirty="0"/>
              <a:t>share</a:t>
            </a:r>
            <a:r>
              <a:rPr kumimoji="1" lang="zh-CN" altLang="en-US" dirty="0"/>
              <a:t>电动自行车有别于中国</a:t>
            </a:r>
            <a:r>
              <a:rPr kumimoji="1" lang="en-US" altLang="zh-CN" dirty="0"/>
              <a:t>share</a:t>
            </a:r>
            <a:r>
              <a:rPr kumimoji="1" lang="zh-CN" altLang="en-US" dirty="0"/>
              <a:t>自行车，发挥了日本电动自行车行业独有的产业优势。（日本电动自行车在国际市场上占有主导地位，但是成本高昂，</a:t>
            </a:r>
            <a:r>
              <a:rPr kumimoji="1" lang="en-US" altLang="zh-CN" dirty="0"/>
              <a:t>share</a:t>
            </a:r>
            <a:r>
              <a:rPr kumimoji="1" lang="zh-CN" altLang="en-US" dirty="0"/>
              <a:t>电动自行车的服务很好的弥补了日本电动自行车的这一劣势）</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6</a:t>
            </a:fld>
            <a:endParaRPr kumimoji="1" lang="ja-JP" altLang="en-US"/>
          </a:p>
        </p:txBody>
      </p:sp>
    </p:spTree>
    <p:extLst>
      <p:ext uri="{BB962C8B-B14F-4D97-AF65-F5344CB8AC3E}">
        <p14:creationId xmlns:p14="http://schemas.microsoft.com/office/powerpoint/2010/main" val="3509121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zh-CN" dirty="0"/>
              <a:t>JINS</a:t>
            </a:r>
            <a:r>
              <a:rPr kumimoji="1" lang="zh-CN" altLang="en-US" dirty="0"/>
              <a:t>是日本有名的眼镜店，其推出的人工智能匹配用户与眼镜的服务，使用户不用出家门就能体验到在眼镜店试戴眼镜的感觉。从而促进了疫情下眼镜的销售。</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7</a:t>
            </a:fld>
            <a:endParaRPr kumimoji="1" lang="ja-JP" altLang="en-US"/>
          </a:p>
        </p:txBody>
      </p:sp>
    </p:spTree>
    <p:extLst>
      <p:ext uri="{BB962C8B-B14F-4D97-AF65-F5344CB8AC3E}">
        <p14:creationId xmlns:p14="http://schemas.microsoft.com/office/powerpoint/2010/main" val="3837887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身边最成功的的</a:t>
            </a:r>
            <a:r>
              <a:rPr kumimoji="1" lang="en-US" altLang="zh-CN" dirty="0"/>
              <a:t>DX</a:t>
            </a:r>
            <a:r>
              <a:rPr kumimoji="1" lang="zh-CN" altLang="en-US" dirty="0"/>
              <a:t>事例非属</a:t>
            </a:r>
            <a:r>
              <a:rPr kumimoji="1" lang="en-US" altLang="zh-CN" dirty="0"/>
              <a:t>Amazon</a:t>
            </a:r>
            <a:r>
              <a:rPr kumimoji="1" lang="zh-CN" altLang="en-US" dirty="0"/>
              <a:t>的</a:t>
            </a:r>
            <a:r>
              <a:rPr kumimoji="1" lang="en-US" altLang="zh-CN" dirty="0"/>
              <a:t>kindle</a:t>
            </a:r>
            <a:r>
              <a:rPr kumimoji="1" lang="zh-CN" altLang="en-US" dirty="0"/>
              <a:t>不可了。</a:t>
            </a:r>
            <a:r>
              <a:rPr kumimoji="1" lang="en-US" altLang="zh-CN" dirty="0"/>
              <a:t>Amazon</a:t>
            </a:r>
            <a:r>
              <a:rPr kumimoji="1" lang="zh-CN" altLang="en-US" dirty="0"/>
              <a:t>开创的电子书行业从某种意义上重塑了当今各国的出版业。</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8</a:t>
            </a:fld>
            <a:endParaRPr kumimoji="1" lang="ja-JP" altLang="en-US"/>
          </a:p>
        </p:txBody>
      </p:sp>
    </p:spTree>
    <p:extLst>
      <p:ext uri="{BB962C8B-B14F-4D97-AF65-F5344CB8AC3E}">
        <p14:creationId xmlns:p14="http://schemas.microsoft.com/office/powerpoint/2010/main" val="2210048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a:t>还有，日本政府最近推出了政府办公系统的数字化改革，意在废弃原有的效率低下的纸质办公。</a:t>
            </a:r>
            <a:endParaRPr kumimoji="1" lang="ja-JP" altLang="en-US" dirty="0"/>
          </a:p>
        </p:txBody>
      </p:sp>
      <p:sp>
        <p:nvSpPr>
          <p:cNvPr id="4" name="スライド番号プレースホルダー 3"/>
          <p:cNvSpPr>
            <a:spLocks noGrp="1"/>
          </p:cNvSpPr>
          <p:nvPr>
            <p:ph type="sldNum" sz="quarter" idx="5"/>
          </p:nvPr>
        </p:nvSpPr>
        <p:spPr/>
        <p:txBody>
          <a:bodyPr/>
          <a:lstStyle/>
          <a:p>
            <a:fld id="{39E7D68F-1941-4C13-A4D7-3A667C05F8F4}" type="slidenum">
              <a:rPr kumimoji="1" lang="ja-JP" altLang="en-US" smtClean="0"/>
              <a:t>9</a:t>
            </a:fld>
            <a:endParaRPr kumimoji="1" lang="ja-JP" altLang="en-US"/>
          </a:p>
        </p:txBody>
      </p:sp>
    </p:spTree>
    <p:extLst>
      <p:ext uri="{BB962C8B-B14F-4D97-AF65-F5344CB8AC3E}">
        <p14:creationId xmlns:p14="http://schemas.microsoft.com/office/powerpoint/2010/main" val="1480084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F2726F3-FE06-45CB-8A94-0019E2F4F996}" type="datetimeFigureOut">
              <a:rPr kumimoji="1" lang="ja-JP" altLang="en-US" smtClean="0"/>
              <a:t>2021/6/21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4135693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F2726F3-FE06-45CB-8A94-0019E2F4F996}" type="datetimeFigureOut">
              <a:rPr kumimoji="1" lang="ja-JP" altLang="en-US" smtClean="0"/>
              <a:t>2021/6/21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84222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2F2726F3-FE06-45CB-8A94-0019E2F4F996}" type="datetimeFigureOut">
              <a:rPr kumimoji="1" lang="ja-JP" altLang="en-US" smtClean="0"/>
              <a:t>2021/6/21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270894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F2726F3-FE06-45CB-8A94-0019E2F4F996}" type="datetimeFigureOut">
              <a:rPr kumimoji="1" lang="ja-JP" altLang="en-US" smtClean="0"/>
              <a:t>2021/6/21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91172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F2726F3-FE06-45CB-8A94-0019E2F4F996}" type="datetimeFigureOut">
              <a:rPr kumimoji="1" lang="ja-JP" altLang="en-US" smtClean="0"/>
              <a:t>2021/6/21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1810321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F2726F3-FE06-45CB-8A94-0019E2F4F996}" type="datetimeFigureOut">
              <a:rPr kumimoji="1" lang="ja-JP" altLang="en-US" smtClean="0"/>
              <a:t>2021/6/21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1766770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2F2726F3-FE06-45CB-8A94-0019E2F4F996}" type="datetimeFigureOut">
              <a:rPr kumimoji="1" lang="ja-JP" altLang="en-US" smtClean="0"/>
              <a:t>2021/6/21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02439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F2726F3-FE06-45CB-8A94-0019E2F4F996}" type="datetimeFigureOut">
              <a:rPr kumimoji="1" lang="ja-JP" altLang="en-US" smtClean="0"/>
              <a:t>2021/6/21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82094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726F3-FE06-45CB-8A94-0019E2F4F996}" type="datetimeFigureOut">
              <a:rPr kumimoji="1" lang="ja-JP" altLang="en-US" smtClean="0"/>
              <a:t>2021/6/21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1102518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F2726F3-FE06-45CB-8A94-0019E2F4F996}" type="datetimeFigureOut">
              <a:rPr kumimoji="1" lang="ja-JP" altLang="en-US" smtClean="0"/>
              <a:t>2021/6/21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189671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F2726F3-FE06-45CB-8A94-0019E2F4F996}" type="datetimeFigureOut">
              <a:rPr kumimoji="1" lang="ja-JP" altLang="en-US" smtClean="0"/>
              <a:t>2021/6/21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153415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2F2726F3-FE06-45CB-8A94-0019E2F4F996}" type="datetimeFigureOut">
              <a:rPr kumimoji="1" lang="ja-JP" altLang="en-US" smtClean="0"/>
              <a:t>2021/6/21</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76E254DA-88C8-46C0-84EB-2F5D846AEEA3}" type="slidenum">
              <a:rPr kumimoji="1" lang="ja-JP" altLang="en-US" smtClean="0"/>
              <a:t>‹#›</a:t>
            </a:fld>
            <a:endParaRPr kumimoji="1" lang="ja-JP" altLang="en-US"/>
          </a:p>
        </p:txBody>
      </p:sp>
    </p:spTree>
    <p:extLst>
      <p:ext uri="{BB962C8B-B14F-4D97-AF65-F5344CB8AC3E}">
        <p14:creationId xmlns:p14="http://schemas.microsoft.com/office/powerpoint/2010/main" val="2073484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xa.com/jp" TargetMode="External"/><Relationship Id="rId3" Type="http://schemas.openxmlformats.org/officeDocument/2006/relationships/hyperlink" Target="https://blog.misosil.com/dx/" TargetMode="External"/><Relationship Id="rId7" Type="http://schemas.openxmlformats.org/officeDocument/2006/relationships/hyperlink" Target="https://jp.techcrunch.com/2020/06/30/2020-06-30-chinese-online-learning-app-zuoyebang-raises-750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jetro.go.jp/biz/areareports/2019/248b8a83cfc18f48.html" TargetMode="External"/><Relationship Id="rId11" Type="http://schemas.openxmlformats.org/officeDocument/2006/relationships/hyperlink" Target="https://miraisozo.mizuhobank.co.jp/future/80307" TargetMode="External"/><Relationship Id="rId5" Type="http://schemas.openxmlformats.org/officeDocument/2006/relationships/hyperlink" Target="https://ainow.ai/2020/11/03/246902/" TargetMode="External"/><Relationship Id="rId10" Type="http://schemas.openxmlformats.org/officeDocument/2006/relationships/hyperlink" Target="https://www.afpbb.com/articles/-/3347616" TargetMode="External"/><Relationship Id="rId4" Type="http://schemas.openxmlformats.org/officeDocument/2006/relationships/hyperlink" Target="https://pretiaar.com/artimes/category/columns/" TargetMode="External"/><Relationship Id="rId9" Type="http://schemas.openxmlformats.org/officeDocument/2006/relationships/hyperlink" Target="https://www.logi-today.com/337448"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584EE5-181A-4B3C-98F9-525882555681}"/>
              </a:ext>
            </a:extLst>
          </p:cNvPr>
          <p:cNvSpPr>
            <a:spLocks noGrp="1"/>
          </p:cNvSpPr>
          <p:nvPr>
            <p:ph type="ctrTitle"/>
          </p:nvPr>
        </p:nvSpPr>
        <p:spPr/>
        <p:txBody>
          <a:bodyPr>
            <a:normAutofit/>
          </a:bodyPr>
          <a:lstStyle/>
          <a:p>
            <a:r>
              <a:rPr lang="ja-JP" altLang="en-US" sz="4000" dirty="0">
                <a:latin typeface="Open Sans" panose="020B0606030504020204" pitchFamily="34" charset="0"/>
                <a:ea typeface="Open Sans" panose="020B0606030504020204" pitchFamily="34" charset="0"/>
                <a:cs typeface="Open Sans" panose="020B0606030504020204" pitchFamily="34" charset="0"/>
              </a:rPr>
              <a:t>中日</a:t>
            </a:r>
            <a:r>
              <a:rPr lang="en-US" altLang="zh-CN" sz="4000" dirty="0">
                <a:latin typeface="Open Sans" panose="020B0606030504020204" pitchFamily="34" charset="0"/>
                <a:ea typeface="Open Sans" panose="020B0606030504020204" pitchFamily="34" charset="0"/>
                <a:cs typeface="Open Sans" panose="020B0606030504020204" pitchFamily="34" charset="0"/>
              </a:rPr>
              <a:t>DX</a:t>
            </a:r>
            <a:r>
              <a:rPr lang="ja-JP" altLang="en-US" sz="4000" dirty="0">
                <a:latin typeface="Open Sans" panose="020B0606030504020204" pitchFamily="34" charset="0"/>
                <a:ea typeface="Open Sans" panose="020B0606030504020204" pitchFamily="34" charset="0"/>
                <a:cs typeface="Open Sans" panose="020B0606030504020204" pitchFamily="34" charset="0"/>
              </a:rPr>
              <a:t>事例</a:t>
            </a:r>
            <a:endParaRPr kumimoji="1" lang="ja-JP" altLang="en-US" sz="4000" dirty="0"/>
          </a:p>
        </p:txBody>
      </p:sp>
      <p:sp>
        <p:nvSpPr>
          <p:cNvPr id="3" name="字幕 2">
            <a:extLst>
              <a:ext uri="{FF2B5EF4-FFF2-40B4-BE49-F238E27FC236}">
                <a16:creationId xmlns:a16="http://schemas.microsoft.com/office/drawing/2014/main" id="{642B6A2F-1CD7-4104-82F9-8CBC416BC853}"/>
              </a:ext>
            </a:extLst>
          </p:cNvPr>
          <p:cNvSpPr>
            <a:spLocks noGrp="1"/>
          </p:cNvSpPr>
          <p:nvPr>
            <p:ph type="subTitle" idx="1"/>
          </p:nvPr>
        </p:nvSpPr>
        <p:spPr>
          <a:xfrm>
            <a:off x="1524000" y="4333558"/>
            <a:ext cx="9144000" cy="1655762"/>
          </a:xfrm>
        </p:spPr>
        <p:txBody>
          <a:bodyPr/>
          <a:lstStyle/>
          <a:p>
            <a:r>
              <a:rPr kumimoji="1" lang="ja-JP" altLang="en-US" dirty="0"/>
              <a:t>徐　宏坤</a:t>
            </a:r>
            <a:endParaRPr kumimoji="1" lang="en-US" altLang="ja-JP" dirty="0"/>
          </a:p>
          <a:p>
            <a:r>
              <a:rPr kumimoji="1" lang="en-US" altLang="ja-JP" dirty="0"/>
              <a:t>2021.06.21</a:t>
            </a:r>
            <a:endParaRPr kumimoji="1" lang="ja-JP" altLang="en-US" dirty="0"/>
          </a:p>
        </p:txBody>
      </p:sp>
    </p:spTree>
    <p:extLst>
      <p:ext uri="{BB962C8B-B14F-4D97-AF65-F5344CB8AC3E}">
        <p14:creationId xmlns:p14="http://schemas.microsoft.com/office/powerpoint/2010/main" val="4260563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A25A6B-B6BD-41DF-A62F-F04B671BFDE6}"/>
              </a:ext>
            </a:extLst>
          </p:cNvPr>
          <p:cNvSpPr>
            <a:spLocks noGrp="1"/>
          </p:cNvSpPr>
          <p:nvPr>
            <p:ph type="title"/>
          </p:nvPr>
        </p:nvSpPr>
        <p:spPr/>
        <p:txBody>
          <a:bodyPr>
            <a:normAutofit/>
          </a:bodyPr>
          <a:lstStyle/>
          <a:p>
            <a:r>
              <a:rPr lang="ja-JP" altLang="en-US" sz="4000" dirty="0">
                <a:latin typeface="Open Sans" panose="020B0606030504020204" pitchFamily="34" charset="0"/>
                <a:ea typeface="Open Sans" panose="020B0606030504020204" pitchFamily="34" charset="0"/>
                <a:cs typeface="Open Sans" panose="020B0606030504020204" pitchFamily="34" charset="0"/>
              </a:rPr>
              <a:t>日本の</a:t>
            </a:r>
            <a:r>
              <a:rPr kumimoji="1" lang="en-US" altLang="ja-JP" sz="4000" dirty="0">
                <a:latin typeface="Open Sans" panose="020B0606030504020204" pitchFamily="34" charset="0"/>
                <a:ea typeface="Open Sans" panose="020B0606030504020204" pitchFamily="34" charset="0"/>
                <a:cs typeface="Open Sans" panose="020B0606030504020204" pitchFamily="34" charset="0"/>
              </a:rPr>
              <a:t>DX</a:t>
            </a:r>
            <a:r>
              <a:rPr lang="ja-JP" altLang="en-US" sz="4000" dirty="0">
                <a:latin typeface="Open Sans" panose="020B0606030504020204" pitchFamily="34" charset="0"/>
                <a:ea typeface="Open Sans" panose="020B0606030504020204" pitchFamily="34" charset="0"/>
                <a:cs typeface="Open Sans" panose="020B0606030504020204" pitchFamily="34" charset="0"/>
              </a:rPr>
              <a:t>現状</a:t>
            </a:r>
            <a:endParaRPr kumimoji="1" lang="ja-JP" altLang="en-US" sz="4000" dirty="0"/>
          </a:p>
        </p:txBody>
      </p:sp>
      <p:sp>
        <p:nvSpPr>
          <p:cNvPr id="3" name="コンテンツ プレースホルダー 2">
            <a:extLst>
              <a:ext uri="{FF2B5EF4-FFF2-40B4-BE49-F238E27FC236}">
                <a16:creationId xmlns:a16="http://schemas.microsoft.com/office/drawing/2014/main" id="{A6344B21-7D93-4760-AE4C-E6B44359455A}"/>
              </a:ext>
            </a:extLst>
          </p:cNvPr>
          <p:cNvSpPr>
            <a:spLocks noGrp="1"/>
          </p:cNvSpPr>
          <p:nvPr>
            <p:ph idx="1"/>
          </p:nvPr>
        </p:nvSpPr>
        <p:spPr>
          <a:xfrm>
            <a:off x="845127" y="1828801"/>
            <a:ext cx="10515600" cy="4210258"/>
          </a:xfrm>
        </p:spPr>
        <p:txBody>
          <a:bodyPr>
            <a:normAutofit/>
          </a:bodyPr>
          <a:lstStyle/>
          <a:p>
            <a:r>
              <a:rPr lang="ja-JP" altLang="en-US" sz="2400" dirty="0"/>
              <a:t>日本国内での</a:t>
            </a:r>
            <a:r>
              <a:rPr lang="en-US" altLang="ja-JP" sz="2400" dirty="0"/>
              <a:t>DX</a:t>
            </a:r>
            <a:r>
              <a:rPr lang="ja-JP" altLang="en-US" sz="2400" dirty="0"/>
              <a:t>は</a:t>
            </a:r>
            <a:endParaRPr lang="en-US" altLang="ja-JP" sz="2400" dirty="0"/>
          </a:p>
          <a:p>
            <a:pPr marL="0" indent="0">
              <a:buNone/>
            </a:pPr>
            <a:r>
              <a:rPr lang="ja-JP" altLang="en-US" sz="2400" dirty="0"/>
              <a:t>　　　　　　「</a:t>
            </a:r>
            <a:r>
              <a:rPr lang="ja-JP" altLang="en-US" sz="2400" i="1" dirty="0"/>
              <a:t>業務効率化</a:t>
            </a:r>
            <a:r>
              <a:rPr lang="ja-JP" altLang="en-US" sz="2400" dirty="0"/>
              <a:t>」や「</a:t>
            </a:r>
            <a:r>
              <a:rPr lang="ja-JP" altLang="en-US" sz="2400" i="1" dirty="0"/>
              <a:t>自動化</a:t>
            </a:r>
            <a:r>
              <a:rPr lang="ja-JP" altLang="en-US" sz="2400" dirty="0"/>
              <a:t>」など企業の</a:t>
            </a:r>
            <a:r>
              <a:rPr lang="ja-JP" altLang="en-US" sz="2400" b="1" dirty="0">
                <a:solidFill>
                  <a:srgbClr val="FF0000"/>
                </a:solidFill>
              </a:rPr>
              <a:t>コストを下げる</a:t>
            </a:r>
            <a:r>
              <a:rPr lang="ja-JP" altLang="en-US" sz="2400" dirty="0"/>
              <a:t>こと</a:t>
            </a:r>
            <a:endParaRPr lang="en-US" altLang="ja-JP" sz="2400" dirty="0"/>
          </a:p>
          <a:p>
            <a:pPr marL="0" indent="0">
              <a:buNone/>
            </a:pPr>
            <a:r>
              <a:rPr lang="ja-JP" altLang="en-US" sz="2400" dirty="0"/>
              <a:t>　ばかりに注目が集まりがちで、生活そのもののデジタル技術での変革度は、</a:t>
            </a:r>
            <a:endParaRPr lang="en-US" altLang="ja-JP" sz="2400" dirty="0"/>
          </a:p>
          <a:p>
            <a:pPr marL="0" indent="0">
              <a:buNone/>
            </a:pPr>
            <a:r>
              <a:rPr lang="ja-JP" altLang="en-US" sz="2400" dirty="0"/>
              <a:t>　国際的に見てもまだ低い。</a:t>
            </a:r>
            <a:endParaRPr lang="en-US" altLang="ja-JP" sz="2400" dirty="0"/>
          </a:p>
          <a:p>
            <a:endParaRPr lang="ja-JP" altLang="en-US" sz="2400" dirty="0"/>
          </a:p>
        </p:txBody>
      </p:sp>
    </p:spTree>
    <p:extLst>
      <p:ext uri="{BB962C8B-B14F-4D97-AF65-F5344CB8AC3E}">
        <p14:creationId xmlns:p14="http://schemas.microsoft.com/office/powerpoint/2010/main" val="345342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F169F-F66E-49DA-81F8-EA5C0D87C07D}"/>
              </a:ext>
            </a:extLst>
          </p:cNvPr>
          <p:cNvSpPr>
            <a:spLocks noGrp="1"/>
          </p:cNvSpPr>
          <p:nvPr>
            <p:ph type="title"/>
          </p:nvPr>
        </p:nvSpPr>
        <p:spPr/>
        <p:txBody>
          <a:bodyPr/>
          <a:lstStyle/>
          <a:p>
            <a:r>
              <a:rPr kumimoji="1" lang="ja-JP" altLang="en-US" sz="4400" dirty="0"/>
              <a:t>中国の</a:t>
            </a:r>
            <a:r>
              <a:rPr kumimoji="1" lang="en-US" altLang="ja-JP" sz="4400" dirty="0"/>
              <a:t>DX</a:t>
            </a:r>
            <a:r>
              <a:rPr kumimoji="1" lang="ja-JP" altLang="en-US" sz="4400" dirty="0"/>
              <a:t>事例</a:t>
            </a:r>
            <a:endParaRPr kumimoji="1" lang="ja-JP" altLang="en-US" dirty="0"/>
          </a:p>
        </p:txBody>
      </p:sp>
      <p:sp>
        <p:nvSpPr>
          <p:cNvPr id="3" name="コンテンツ プレースホルダー 2">
            <a:extLst>
              <a:ext uri="{FF2B5EF4-FFF2-40B4-BE49-F238E27FC236}">
                <a16:creationId xmlns:a16="http://schemas.microsoft.com/office/drawing/2014/main" id="{B78763EB-30E2-4F15-8B28-C2DB482B9CEF}"/>
              </a:ext>
            </a:extLst>
          </p:cNvPr>
          <p:cNvSpPr>
            <a:spLocks noGrp="1"/>
          </p:cNvSpPr>
          <p:nvPr>
            <p:ph idx="1"/>
          </p:nvPr>
        </p:nvSpPr>
        <p:spPr/>
        <p:txBody>
          <a:bodyPr/>
          <a:lstStyle/>
          <a:p>
            <a:r>
              <a:rPr kumimoji="1" lang="ja-JP" altLang="en-US" sz="2800" dirty="0"/>
              <a:t>リテール</a:t>
            </a:r>
            <a:r>
              <a:rPr kumimoji="1" lang="zh-CN" altLang="en-US" sz="2800" dirty="0"/>
              <a:t>：</a:t>
            </a:r>
            <a:r>
              <a:rPr kumimoji="1" lang="ja-JP" altLang="en-US" sz="2800" dirty="0"/>
              <a:t>アリババ集団の</a:t>
            </a:r>
            <a:r>
              <a:rPr lang="ja-JP" altLang="en-US" dirty="0"/>
              <a:t>「盒馬鮮生（フーマー）」先駆けモデル</a:t>
            </a:r>
            <a:endParaRPr kumimoji="1" lang="en-US" altLang="ja-JP" sz="2800" dirty="0"/>
          </a:p>
          <a:p>
            <a:endParaRPr kumimoji="1" lang="ja-JP" altLang="en-US" dirty="0"/>
          </a:p>
        </p:txBody>
      </p:sp>
      <p:pic>
        <p:nvPicPr>
          <p:cNvPr id="14338" name="Picture 2">
            <a:extLst>
              <a:ext uri="{FF2B5EF4-FFF2-40B4-BE49-F238E27FC236}">
                <a16:creationId xmlns:a16="http://schemas.microsoft.com/office/drawing/2014/main" id="{350DFB03-3296-4894-A2F7-F5A3CC95A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703" y="2862959"/>
            <a:ext cx="5020408" cy="3342288"/>
          </a:xfrm>
          <a:prstGeom prst="rect">
            <a:avLst/>
          </a:prstGeom>
          <a:noFill/>
        </p:spPr>
      </p:pic>
      <p:sp>
        <p:nvSpPr>
          <p:cNvPr id="4" name="テキスト ボックス 3">
            <a:extLst>
              <a:ext uri="{FF2B5EF4-FFF2-40B4-BE49-F238E27FC236}">
                <a16:creationId xmlns:a16="http://schemas.microsoft.com/office/drawing/2014/main" id="{81341EBC-E819-4286-86DA-ADB82BC441FE}"/>
              </a:ext>
            </a:extLst>
          </p:cNvPr>
          <p:cNvSpPr txBox="1"/>
          <p:nvPr/>
        </p:nvSpPr>
        <p:spPr>
          <a:xfrm>
            <a:off x="831273" y="2788927"/>
            <a:ext cx="5760446" cy="3416320"/>
          </a:xfrm>
          <a:prstGeom prst="rect">
            <a:avLst/>
          </a:prstGeom>
          <a:noFill/>
        </p:spPr>
        <p:txBody>
          <a:bodyPr wrap="square" rtlCol="0">
            <a:spAutoFit/>
          </a:bodyPr>
          <a:lstStyle/>
          <a:p>
            <a:r>
              <a:rPr kumimoji="1" lang="ja-JP" altLang="en-US" dirty="0"/>
              <a:t>　</a:t>
            </a:r>
            <a:r>
              <a:rPr lang="ja-JP" altLang="en-US" dirty="0"/>
              <a:t> </a:t>
            </a:r>
            <a:r>
              <a:rPr lang="ja-JP" altLang="en-US" sz="2000" dirty="0"/>
              <a:t>「</a:t>
            </a:r>
            <a:r>
              <a:rPr kumimoji="1" lang="ja-JP" altLang="en-US" sz="2000" dirty="0"/>
              <a:t>盒馬鮮生」</a:t>
            </a:r>
            <a:r>
              <a:rPr kumimoji="1" lang="ja-JP" altLang="en-US" dirty="0"/>
              <a:t>では、商品につけられたバーコードをアプリで読み取ることで、産地や含有する栄養素などの情報を照会できます。アプリには買い物かごの機能が設置されているため、そのままオンラインでショッピングを完結することも可能です。注文した商品は最短</a:t>
            </a:r>
            <a:r>
              <a:rPr kumimoji="1" lang="en-US" altLang="ja-JP" dirty="0"/>
              <a:t>30</a:t>
            </a:r>
            <a:r>
              <a:rPr kumimoji="1" lang="ja-JP" altLang="en-US" dirty="0"/>
              <a:t>分で自宅まで配送されます。「実物を見て商品を購入したいが、荷物を持ち帰るのは難しい」そんなユーザーにぴったりのサービスとなっています。こうしたオンラインショップとリアル店舗を融合させた小売ビジネスは、「</a:t>
            </a:r>
            <a:r>
              <a:rPr kumimoji="1" lang="en-US" altLang="ja-JP" dirty="0"/>
              <a:t>OMO</a:t>
            </a:r>
            <a:r>
              <a:rPr kumimoji="1" lang="ja-JP" altLang="en-US" dirty="0"/>
              <a:t>（</a:t>
            </a:r>
            <a:r>
              <a:rPr kumimoji="1" lang="en-US" altLang="ja-JP" dirty="0"/>
              <a:t>Online Merges with Offline</a:t>
            </a:r>
            <a:r>
              <a:rPr kumimoji="1" lang="ja-JP" altLang="en-US" dirty="0"/>
              <a:t>）」と呼ばれています。ユーザーがオフラインで買い物をして電子決済を使用すると、その消費データがオンラインシステムに収集されます。</a:t>
            </a:r>
          </a:p>
        </p:txBody>
      </p:sp>
    </p:spTree>
    <p:extLst>
      <p:ext uri="{BB962C8B-B14F-4D97-AF65-F5344CB8AC3E}">
        <p14:creationId xmlns:p14="http://schemas.microsoft.com/office/powerpoint/2010/main" val="4264411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F169F-F66E-49DA-81F8-EA5C0D87C07D}"/>
              </a:ext>
            </a:extLst>
          </p:cNvPr>
          <p:cNvSpPr>
            <a:spLocks noGrp="1"/>
          </p:cNvSpPr>
          <p:nvPr>
            <p:ph type="title"/>
          </p:nvPr>
        </p:nvSpPr>
        <p:spPr/>
        <p:txBody>
          <a:bodyPr/>
          <a:lstStyle/>
          <a:p>
            <a:r>
              <a:rPr kumimoji="1" lang="ja-JP" altLang="en-US" sz="4400" dirty="0"/>
              <a:t>中国の</a:t>
            </a:r>
            <a:r>
              <a:rPr kumimoji="1" lang="en-US" altLang="ja-JP" sz="4400" dirty="0"/>
              <a:t>DX</a:t>
            </a:r>
            <a:r>
              <a:rPr kumimoji="1" lang="ja-JP" altLang="en-US" sz="4400" dirty="0"/>
              <a:t>事例</a:t>
            </a:r>
            <a:endParaRPr kumimoji="1" lang="ja-JP" altLang="en-US" dirty="0"/>
          </a:p>
        </p:txBody>
      </p:sp>
      <p:sp>
        <p:nvSpPr>
          <p:cNvPr id="3" name="コンテンツ プレースホルダー 2">
            <a:extLst>
              <a:ext uri="{FF2B5EF4-FFF2-40B4-BE49-F238E27FC236}">
                <a16:creationId xmlns:a16="http://schemas.microsoft.com/office/drawing/2014/main" id="{B78763EB-30E2-4F15-8B28-C2DB482B9CEF}"/>
              </a:ext>
            </a:extLst>
          </p:cNvPr>
          <p:cNvSpPr>
            <a:spLocks noGrp="1"/>
          </p:cNvSpPr>
          <p:nvPr>
            <p:ph idx="1"/>
          </p:nvPr>
        </p:nvSpPr>
        <p:spPr/>
        <p:txBody>
          <a:bodyPr/>
          <a:lstStyle/>
          <a:p>
            <a:r>
              <a:rPr lang="ja-JP" altLang="en-US" sz="2800" dirty="0"/>
              <a:t>スマート</a:t>
            </a:r>
            <a:r>
              <a:rPr lang="en-US" altLang="ja-JP" sz="2800" dirty="0"/>
              <a:t>EV</a:t>
            </a:r>
            <a:r>
              <a:rPr lang="ja-JP" altLang="en-US" sz="2800" dirty="0"/>
              <a:t>：「蔚来汽車（</a:t>
            </a:r>
            <a:r>
              <a:rPr lang="en-US" altLang="ja-JP" sz="2800" dirty="0"/>
              <a:t>NIO</a:t>
            </a:r>
            <a:r>
              <a:rPr lang="ja-JP" altLang="en-US" sz="2800" dirty="0"/>
              <a:t>）」等の自動車のデジタル化</a:t>
            </a:r>
            <a:endParaRPr lang="en-US" altLang="ja-JP" sz="2800" dirty="0"/>
          </a:p>
          <a:p>
            <a:endParaRPr kumimoji="1" lang="ja-JP" altLang="en-US" dirty="0"/>
          </a:p>
        </p:txBody>
      </p:sp>
      <p:pic>
        <p:nvPicPr>
          <p:cNvPr id="5" name="図 4">
            <a:extLst>
              <a:ext uri="{FF2B5EF4-FFF2-40B4-BE49-F238E27FC236}">
                <a16:creationId xmlns:a16="http://schemas.microsoft.com/office/drawing/2014/main" id="{3EA039F2-6884-4B36-9EFE-1758A94149EB}"/>
              </a:ext>
            </a:extLst>
          </p:cNvPr>
          <p:cNvPicPr>
            <a:picLocks noChangeAspect="1"/>
          </p:cNvPicPr>
          <p:nvPr/>
        </p:nvPicPr>
        <p:blipFill>
          <a:blip r:embed="rId3"/>
          <a:stretch>
            <a:fillRect/>
          </a:stretch>
        </p:blipFill>
        <p:spPr>
          <a:xfrm>
            <a:off x="606250" y="2674380"/>
            <a:ext cx="7462576" cy="3455980"/>
          </a:xfrm>
          <a:prstGeom prst="rect">
            <a:avLst/>
          </a:prstGeom>
        </p:spPr>
      </p:pic>
      <p:sp>
        <p:nvSpPr>
          <p:cNvPr id="6" name="テキスト ボックス 5">
            <a:extLst>
              <a:ext uri="{FF2B5EF4-FFF2-40B4-BE49-F238E27FC236}">
                <a16:creationId xmlns:a16="http://schemas.microsoft.com/office/drawing/2014/main" id="{422452B0-1BC5-44DA-A914-D8E3149454FB}"/>
              </a:ext>
            </a:extLst>
          </p:cNvPr>
          <p:cNvSpPr txBox="1"/>
          <p:nvPr/>
        </p:nvSpPr>
        <p:spPr>
          <a:xfrm>
            <a:off x="8187700" y="3122470"/>
            <a:ext cx="3825533" cy="2585323"/>
          </a:xfrm>
          <a:prstGeom prst="rect">
            <a:avLst/>
          </a:prstGeom>
          <a:noFill/>
        </p:spPr>
        <p:txBody>
          <a:bodyPr wrap="square" rtlCol="0">
            <a:spAutoFit/>
          </a:bodyPr>
          <a:lstStyle/>
          <a:p>
            <a:r>
              <a:rPr lang="ja-JP" altLang="en-US" b="0" i="0" dirty="0">
                <a:solidFill>
                  <a:srgbClr val="333333"/>
                </a:solidFill>
                <a:effectLst/>
                <a:latin typeface="-apple-system"/>
              </a:rPr>
              <a:t>　中国の新興</a:t>
            </a:r>
            <a:r>
              <a:rPr lang="en-US" altLang="ja-JP" b="0" i="0" dirty="0">
                <a:solidFill>
                  <a:srgbClr val="333333"/>
                </a:solidFill>
                <a:effectLst/>
                <a:latin typeface="-apple-system"/>
              </a:rPr>
              <a:t>EV</a:t>
            </a:r>
            <a:r>
              <a:rPr lang="ja-JP" altLang="en-US" b="0" i="0" dirty="0">
                <a:solidFill>
                  <a:srgbClr val="333333"/>
                </a:solidFill>
                <a:effectLst/>
                <a:latin typeface="-apple-system"/>
              </a:rPr>
              <a:t>メーカー</a:t>
            </a:r>
            <a:r>
              <a:rPr lang="ja-JP" altLang="en-US" sz="1800" dirty="0"/>
              <a:t>「蔚来汽車（</a:t>
            </a:r>
            <a:r>
              <a:rPr lang="en-US" altLang="ja-JP" sz="1800" dirty="0"/>
              <a:t>NIO</a:t>
            </a:r>
            <a:r>
              <a:rPr lang="ja-JP" altLang="en-US" sz="1800" dirty="0"/>
              <a:t>）」は自動運転分野の研究を開発し、デジタル技術とソリューションを</a:t>
            </a:r>
            <a:r>
              <a:rPr lang="en-US" altLang="ja-JP" sz="1800" dirty="0"/>
              <a:t>EV</a:t>
            </a:r>
            <a:r>
              <a:rPr lang="ja-JP" altLang="en-US" sz="1800" dirty="0"/>
              <a:t>に導入しています。「蔚来」は「青空がやって来た」という意味で、同社が世の中に送り出す</a:t>
            </a:r>
            <a:r>
              <a:rPr lang="en-US" altLang="ja-JP" sz="1800" dirty="0"/>
              <a:t>EV</a:t>
            </a:r>
            <a:r>
              <a:rPr lang="ja-JP" altLang="en-US" sz="1800" dirty="0"/>
              <a:t>が“深刻な大気汚染の解消”という社会課題の解決のために果たすべき企業の役割（ブランドミッション）を雄弁に物語っています。</a:t>
            </a:r>
            <a:endParaRPr kumimoji="1" lang="ja-JP" altLang="en-US" dirty="0"/>
          </a:p>
        </p:txBody>
      </p:sp>
    </p:spTree>
    <p:extLst>
      <p:ext uri="{BB962C8B-B14F-4D97-AF65-F5344CB8AC3E}">
        <p14:creationId xmlns:p14="http://schemas.microsoft.com/office/powerpoint/2010/main" val="3459412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F169F-F66E-49DA-81F8-EA5C0D87C07D}"/>
              </a:ext>
            </a:extLst>
          </p:cNvPr>
          <p:cNvSpPr>
            <a:spLocks noGrp="1"/>
          </p:cNvSpPr>
          <p:nvPr>
            <p:ph type="title"/>
          </p:nvPr>
        </p:nvSpPr>
        <p:spPr/>
        <p:txBody>
          <a:bodyPr/>
          <a:lstStyle/>
          <a:p>
            <a:r>
              <a:rPr kumimoji="1" lang="ja-JP" altLang="en-US" sz="4400" dirty="0"/>
              <a:t>中国の</a:t>
            </a:r>
            <a:r>
              <a:rPr kumimoji="1" lang="en-US" altLang="ja-JP" sz="4400" dirty="0"/>
              <a:t>DX</a:t>
            </a:r>
            <a:r>
              <a:rPr kumimoji="1" lang="ja-JP" altLang="en-US" sz="4400" dirty="0"/>
              <a:t>事例</a:t>
            </a:r>
            <a:endParaRPr kumimoji="1" lang="ja-JP" altLang="en-US" dirty="0"/>
          </a:p>
        </p:txBody>
      </p:sp>
      <p:sp>
        <p:nvSpPr>
          <p:cNvPr id="3" name="コンテンツ プレースホルダー 2">
            <a:extLst>
              <a:ext uri="{FF2B5EF4-FFF2-40B4-BE49-F238E27FC236}">
                <a16:creationId xmlns:a16="http://schemas.microsoft.com/office/drawing/2014/main" id="{B78763EB-30E2-4F15-8B28-C2DB482B9CEF}"/>
              </a:ext>
            </a:extLst>
          </p:cNvPr>
          <p:cNvSpPr>
            <a:spLocks noGrp="1"/>
          </p:cNvSpPr>
          <p:nvPr>
            <p:ph idx="1"/>
          </p:nvPr>
        </p:nvSpPr>
        <p:spPr/>
        <p:txBody>
          <a:bodyPr/>
          <a:lstStyle/>
          <a:p>
            <a:r>
              <a:rPr kumimoji="1" lang="ja-JP" altLang="en-US" sz="2800" dirty="0"/>
              <a:t>オンライン医療プラットフォーム</a:t>
            </a:r>
            <a:r>
              <a:rPr kumimoji="1" lang="en-US" altLang="ja-JP" sz="2800" dirty="0"/>
              <a:t>:</a:t>
            </a:r>
            <a:r>
              <a:rPr kumimoji="1" lang="ja-JP" altLang="en-US" sz="2800" dirty="0"/>
              <a:t>「</a:t>
            </a:r>
            <a:r>
              <a:rPr kumimoji="1" lang="en-US" altLang="ja-JP" sz="2800" dirty="0" err="1"/>
              <a:t>WeDoctor</a:t>
            </a:r>
            <a:r>
              <a:rPr kumimoji="1" lang="ja-JP" altLang="en-US" sz="2800" dirty="0"/>
              <a:t>（微医）」</a:t>
            </a:r>
            <a:endParaRPr kumimoji="1" lang="en-US" altLang="ja-JP" sz="2800" dirty="0"/>
          </a:p>
          <a:p>
            <a:endParaRPr kumimoji="1" lang="ja-JP" altLang="en-US" dirty="0"/>
          </a:p>
        </p:txBody>
      </p:sp>
      <p:sp>
        <p:nvSpPr>
          <p:cNvPr id="4" name="テキスト ボックス 3">
            <a:extLst>
              <a:ext uri="{FF2B5EF4-FFF2-40B4-BE49-F238E27FC236}">
                <a16:creationId xmlns:a16="http://schemas.microsoft.com/office/drawing/2014/main" id="{DAFA962A-3EEB-4AD1-81E0-689CEEE5165A}"/>
              </a:ext>
            </a:extLst>
          </p:cNvPr>
          <p:cNvSpPr txBox="1"/>
          <p:nvPr/>
        </p:nvSpPr>
        <p:spPr>
          <a:xfrm>
            <a:off x="361742" y="2510344"/>
            <a:ext cx="4411225" cy="3970318"/>
          </a:xfrm>
          <a:prstGeom prst="rect">
            <a:avLst/>
          </a:prstGeom>
          <a:noFill/>
        </p:spPr>
        <p:txBody>
          <a:bodyPr wrap="square" rtlCol="0">
            <a:spAutoFit/>
          </a:bodyPr>
          <a:lstStyle/>
          <a:p>
            <a:r>
              <a:rPr kumimoji="1" lang="ja-JP" altLang="en-US" dirty="0"/>
              <a:t>　</a:t>
            </a:r>
            <a:r>
              <a:rPr kumimoji="1" lang="en-US" altLang="ja-JP" dirty="0"/>
              <a:t>2010</a:t>
            </a:r>
            <a:r>
              <a:rPr kumimoji="1" lang="ja-JP" altLang="en-US" dirty="0"/>
              <a:t>年に杭州で創業した</a:t>
            </a:r>
            <a:r>
              <a:rPr kumimoji="1" lang="en-US" altLang="ja-JP" dirty="0" err="1"/>
              <a:t>WeDoctor</a:t>
            </a:r>
            <a:r>
              <a:rPr kumimoji="1" lang="ja-JP" altLang="en-US" dirty="0"/>
              <a:t>は、遠隔医療プラットフォームの提供しています。</a:t>
            </a:r>
          </a:p>
          <a:p>
            <a:r>
              <a:rPr kumimoji="1" lang="ja-JP" altLang="en-US" dirty="0"/>
              <a:t>　遠隔医療は主にスマートフォン上のアプリで行われ、</a:t>
            </a:r>
            <a:r>
              <a:rPr kumimoji="1" lang="en-US" altLang="ja-JP" dirty="0"/>
              <a:t>WeChat</a:t>
            </a:r>
            <a:r>
              <a:rPr kumimoji="1" lang="ja-JP" altLang="en-US" dirty="0"/>
              <a:t>とも連携しています。自分の症状をスマホ上で入力し、医師にその状況を診断してもらい、適切な処置の指示をもらいます。症状の酷さが懸念される場合、その診断結果を紹介状として適切な病院へ紹介される仕組みもあります。</a:t>
            </a:r>
            <a:endParaRPr kumimoji="1" lang="en-US" altLang="ja-JP" dirty="0"/>
          </a:p>
          <a:p>
            <a:r>
              <a:rPr kumimoji="1" lang="ja-JP" altLang="en-US" dirty="0"/>
              <a:t>　</a:t>
            </a:r>
            <a:r>
              <a:rPr kumimoji="1" lang="en-US" altLang="ja-JP" dirty="0" err="1"/>
              <a:t>WeDoctor</a:t>
            </a:r>
            <a:r>
              <a:rPr kumimoji="1" lang="ja-JP" altLang="en-US" dirty="0"/>
              <a:t>の強みは、</a:t>
            </a:r>
            <a:r>
              <a:rPr kumimoji="1" lang="en-US" altLang="ja-JP" dirty="0"/>
              <a:t>1000</a:t>
            </a:r>
            <a:r>
              <a:rPr kumimoji="1" lang="ja-JP" altLang="en-US" dirty="0"/>
              <a:t>人を超える医療従事者が所属していることです。プロの医師による対話形式で診断を行い、デジタル上のプロファイルを蓄積し、かかりつけの医師や転院先に共有可能な状態を作れます。</a:t>
            </a:r>
          </a:p>
        </p:txBody>
      </p:sp>
      <p:pic>
        <p:nvPicPr>
          <p:cNvPr id="6" name="図 5">
            <a:extLst>
              <a:ext uri="{FF2B5EF4-FFF2-40B4-BE49-F238E27FC236}">
                <a16:creationId xmlns:a16="http://schemas.microsoft.com/office/drawing/2014/main" id="{935FD034-1BFD-4B83-89AB-3CD59593E25F}"/>
              </a:ext>
            </a:extLst>
          </p:cNvPr>
          <p:cNvPicPr>
            <a:picLocks noChangeAspect="1"/>
          </p:cNvPicPr>
          <p:nvPr/>
        </p:nvPicPr>
        <p:blipFill>
          <a:blip r:embed="rId2"/>
          <a:stretch>
            <a:fillRect/>
          </a:stretch>
        </p:blipFill>
        <p:spPr>
          <a:xfrm>
            <a:off x="4772967" y="2829669"/>
            <a:ext cx="7210328" cy="3331668"/>
          </a:xfrm>
          <a:prstGeom prst="rect">
            <a:avLst/>
          </a:prstGeom>
        </p:spPr>
      </p:pic>
    </p:spTree>
    <p:extLst>
      <p:ext uri="{BB962C8B-B14F-4D97-AF65-F5344CB8AC3E}">
        <p14:creationId xmlns:p14="http://schemas.microsoft.com/office/powerpoint/2010/main" val="1688303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F169F-F66E-49DA-81F8-EA5C0D87C07D}"/>
              </a:ext>
            </a:extLst>
          </p:cNvPr>
          <p:cNvSpPr>
            <a:spLocks noGrp="1"/>
          </p:cNvSpPr>
          <p:nvPr>
            <p:ph type="title"/>
          </p:nvPr>
        </p:nvSpPr>
        <p:spPr/>
        <p:txBody>
          <a:bodyPr/>
          <a:lstStyle/>
          <a:p>
            <a:r>
              <a:rPr kumimoji="1" lang="ja-JP" altLang="en-US" sz="4400" dirty="0"/>
              <a:t>中国の</a:t>
            </a:r>
            <a:r>
              <a:rPr kumimoji="1" lang="en-US" altLang="ja-JP" sz="4400" dirty="0"/>
              <a:t>DX</a:t>
            </a:r>
            <a:r>
              <a:rPr kumimoji="1" lang="ja-JP" altLang="en-US" sz="4400" dirty="0"/>
              <a:t>事例</a:t>
            </a:r>
            <a:endParaRPr kumimoji="1" lang="ja-JP" altLang="en-US" dirty="0"/>
          </a:p>
        </p:txBody>
      </p:sp>
      <p:sp>
        <p:nvSpPr>
          <p:cNvPr id="3" name="コンテンツ プレースホルダー 2">
            <a:extLst>
              <a:ext uri="{FF2B5EF4-FFF2-40B4-BE49-F238E27FC236}">
                <a16:creationId xmlns:a16="http://schemas.microsoft.com/office/drawing/2014/main" id="{B78763EB-30E2-4F15-8B28-C2DB482B9CEF}"/>
              </a:ext>
            </a:extLst>
          </p:cNvPr>
          <p:cNvSpPr>
            <a:spLocks noGrp="1"/>
          </p:cNvSpPr>
          <p:nvPr>
            <p:ph idx="1"/>
          </p:nvPr>
        </p:nvSpPr>
        <p:spPr/>
        <p:txBody>
          <a:bodyPr/>
          <a:lstStyle/>
          <a:p>
            <a:r>
              <a:rPr kumimoji="1" lang="ja-JP" altLang="en-US" sz="2800" dirty="0"/>
              <a:t>エンタメ</a:t>
            </a:r>
            <a:r>
              <a:rPr kumimoji="1" lang="zh-CN" altLang="en-US" sz="2800" dirty="0"/>
              <a:t>：</a:t>
            </a:r>
            <a:r>
              <a:rPr kumimoji="1" lang="ja-JP" altLang="en-US" sz="2800" dirty="0"/>
              <a:t>「</a:t>
            </a:r>
            <a:r>
              <a:rPr kumimoji="1" lang="en-US" altLang="zh-CN" sz="2800" dirty="0" err="1"/>
              <a:t>TikTok</a:t>
            </a:r>
            <a:r>
              <a:rPr kumimoji="1" lang="ja-JP" altLang="en-US" sz="2800" dirty="0"/>
              <a:t>」アプリ</a:t>
            </a:r>
            <a:endParaRPr kumimoji="1" lang="en-US" altLang="ja-JP" sz="2800" dirty="0"/>
          </a:p>
          <a:p>
            <a:endParaRPr kumimoji="1" lang="ja-JP" altLang="en-US" dirty="0"/>
          </a:p>
        </p:txBody>
      </p:sp>
      <p:sp>
        <p:nvSpPr>
          <p:cNvPr id="6" name="テキスト ボックス 5">
            <a:extLst>
              <a:ext uri="{FF2B5EF4-FFF2-40B4-BE49-F238E27FC236}">
                <a16:creationId xmlns:a16="http://schemas.microsoft.com/office/drawing/2014/main" id="{7DBA9B72-3C99-46D4-A940-848628294534}"/>
              </a:ext>
            </a:extLst>
          </p:cNvPr>
          <p:cNvSpPr txBox="1"/>
          <p:nvPr/>
        </p:nvSpPr>
        <p:spPr>
          <a:xfrm>
            <a:off x="7363735" y="3093642"/>
            <a:ext cx="4312448" cy="2585323"/>
          </a:xfrm>
          <a:prstGeom prst="rect">
            <a:avLst/>
          </a:prstGeom>
          <a:noFill/>
        </p:spPr>
        <p:txBody>
          <a:bodyPr wrap="square" rtlCol="0">
            <a:spAutoFit/>
          </a:bodyPr>
          <a:lstStyle/>
          <a:p>
            <a:r>
              <a:rPr lang="ja-JP" altLang="en-US" b="0" i="0" dirty="0">
                <a:solidFill>
                  <a:srgbClr val="333333"/>
                </a:solidFill>
                <a:effectLst/>
                <a:latin typeface="-apple-system"/>
              </a:rPr>
              <a:t>　</a:t>
            </a:r>
            <a:r>
              <a:rPr lang="en-US" altLang="ja-JP" b="0" i="0" dirty="0">
                <a:solidFill>
                  <a:srgbClr val="333333"/>
                </a:solidFill>
                <a:effectLst/>
                <a:latin typeface="-apple-system"/>
              </a:rPr>
              <a:t>2018</a:t>
            </a:r>
            <a:r>
              <a:rPr lang="ja-JP" altLang="en-US" b="0" i="0" dirty="0">
                <a:solidFill>
                  <a:srgbClr val="333333"/>
                </a:solidFill>
                <a:effectLst/>
                <a:latin typeface="-apple-system"/>
              </a:rPr>
              <a:t>年、</a:t>
            </a:r>
            <a:r>
              <a:rPr lang="en-US" altLang="ja-JP" b="0" i="0" dirty="0">
                <a:solidFill>
                  <a:srgbClr val="333333"/>
                </a:solidFill>
                <a:effectLst/>
                <a:latin typeface="-apple-system"/>
              </a:rPr>
              <a:t>iOS</a:t>
            </a:r>
            <a:r>
              <a:rPr lang="ja-JP" altLang="en-US" b="0" i="0" dirty="0">
                <a:solidFill>
                  <a:srgbClr val="333333"/>
                </a:solidFill>
                <a:effectLst/>
                <a:latin typeface="-apple-system"/>
              </a:rPr>
              <a:t>で世界で最もダウンロードされたアプリであり、日本でも若年層がけん引する形で加速度的にユーザー数を拡大しているショート動画共有アプリの「</a:t>
            </a:r>
            <a:r>
              <a:rPr lang="en-US" altLang="ja-JP" b="0" i="0" dirty="0" err="1">
                <a:solidFill>
                  <a:srgbClr val="333333"/>
                </a:solidFill>
                <a:effectLst/>
                <a:latin typeface="-apple-system"/>
              </a:rPr>
              <a:t>TikTok</a:t>
            </a:r>
            <a:r>
              <a:rPr lang="ja-JP" altLang="en-US" b="0" i="0" dirty="0">
                <a:solidFill>
                  <a:srgbClr val="333333"/>
                </a:solidFill>
                <a:effectLst/>
                <a:latin typeface="-apple-system"/>
              </a:rPr>
              <a:t>」。その爆発的普及の原動力となったのは、ユーザー個々人の嗜好に合わせたコンテンツを最適配信したり、無名の投稿者を一躍スターにしたりする</a:t>
            </a:r>
            <a:r>
              <a:rPr lang="en-US" altLang="ja-JP" b="0" i="0" dirty="0">
                <a:solidFill>
                  <a:srgbClr val="333333"/>
                </a:solidFill>
                <a:effectLst/>
                <a:latin typeface="-apple-system"/>
              </a:rPr>
              <a:t>AI</a:t>
            </a:r>
            <a:r>
              <a:rPr lang="ja-JP" altLang="en-US" b="0" i="0" dirty="0">
                <a:solidFill>
                  <a:srgbClr val="333333"/>
                </a:solidFill>
                <a:effectLst/>
                <a:latin typeface="-apple-system"/>
              </a:rPr>
              <a:t>レコメンデーションアルゴリズムです。</a:t>
            </a:r>
            <a:endParaRPr kumimoji="1" lang="ja-JP" altLang="en-US" dirty="0"/>
          </a:p>
        </p:txBody>
      </p:sp>
      <p:pic>
        <p:nvPicPr>
          <p:cNvPr id="15362" name="Picture 2">
            <a:extLst>
              <a:ext uri="{FF2B5EF4-FFF2-40B4-BE49-F238E27FC236}">
                <a16:creationId xmlns:a16="http://schemas.microsoft.com/office/drawing/2014/main" id="{030CDD10-195B-4ABA-89FF-55661C76D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245" y="2786104"/>
            <a:ext cx="5692236" cy="3200400"/>
          </a:xfrm>
          <a:prstGeom prst="rect">
            <a:avLst/>
          </a:prstGeom>
          <a:noFill/>
        </p:spPr>
      </p:pic>
    </p:spTree>
    <p:extLst>
      <p:ext uri="{BB962C8B-B14F-4D97-AF65-F5344CB8AC3E}">
        <p14:creationId xmlns:p14="http://schemas.microsoft.com/office/powerpoint/2010/main" val="3114241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F169F-F66E-49DA-81F8-EA5C0D87C07D}"/>
              </a:ext>
            </a:extLst>
          </p:cNvPr>
          <p:cNvSpPr>
            <a:spLocks noGrp="1"/>
          </p:cNvSpPr>
          <p:nvPr>
            <p:ph type="title"/>
          </p:nvPr>
        </p:nvSpPr>
        <p:spPr/>
        <p:txBody>
          <a:bodyPr/>
          <a:lstStyle/>
          <a:p>
            <a:r>
              <a:rPr kumimoji="1" lang="ja-JP" altLang="en-US" sz="4400" dirty="0"/>
              <a:t>中国の</a:t>
            </a:r>
            <a:r>
              <a:rPr kumimoji="1" lang="en-US" altLang="ja-JP" sz="4400" dirty="0"/>
              <a:t>DX</a:t>
            </a:r>
            <a:r>
              <a:rPr kumimoji="1" lang="ja-JP" altLang="en-US" sz="4400" dirty="0"/>
              <a:t>事例</a:t>
            </a:r>
            <a:endParaRPr kumimoji="1" lang="ja-JP" altLang="en-US" dirty="0"/>
          </a:p>
        </p:txBody>
      </p:sp>
      <p:sp>
        <p:nvSpPr>
          <p:cNvPr id="3" name="コンテンツ プレースホルダー 2">
            <a:extLst>
              <a:ext uri="{FF2B5EF4-FFF2-40B4-BE49-F238E27FC236}">
                <a16:creationId xmlns:a16="http://schemas.microsoft.com/office/drawing/2014/main" id="{B78763EB-30E2-4F15-8B28-C2DB482B9CEF}"/>
              </a:ext>
            </a:extLst>
          </p:cNvPr>
          <p:cNvSpPr>
            <a:spLocks noGrp="1"/>
          </p:cNvSpPr>
          <p:nvPr>
            <p:ph idx="1"/>
          </p:nvPr>
        </p:nvSpPr>
        <p:spPr/>
        <p:txBody>
          <a:bodyPr/>
          <a:lstStyle/>
          <a:p>
            <a:r>
              <a:rPr kumimoji="1" lang="en-US" altLang="ja-JP" sz="2800" dirty="0"/>
              <a:t>EdTech(Education × Technology):</a:t>
            </a:r>
            <a:r>
              <a:rPr kumimoji="1" lang="ja-JP" altLang="en-US" sz="2800" dirty="0"/>
              <a:t>　「</a:t>
            </a:r>
            <a:r>
              <a:rPr kumimoji="1" lang="en-US" altLang="zh-CN" sz="2800" dirty="0"/>
              <a:t>Zuoyebang</a:t>
            </a:r>
            <a:r>
              <a:rPr lang="ja-JP" altLang="en-US" dirty="0"/>
              <a:t>（</a:t>
            </a:r>
            <a:r>
              <a:rPr kumimoji="1" lang="zh-CN" altLang="en-US" sz="2800" dirty="0"/>
              <a:t>作业帮</a:t>
            </a:r>
            <a:r>
              <a:rPr kumimoji="1" lang="ja-JP" altLang="en-US" sz="2800" dirty="0"/>
              <a:t>）」</a:t>
            </a:r>
            <a:r>
              <a:rPr lang="ja-JP" altLang="en-US" dirty="0"/>
              <a:t>アプリ</a:t>
            </a:r>
            <a:endParaRPr kumimoji="1" lang="ja-JP" altLang="en-US" dirty="0"/>
          </a:p>
        </p:txBody>
      </p:sp>
      <p:pic>
        <p:nvPicPr>
          <p:cNvPr id="5" name="図 4">
            <a:extLst>
              <a:ext uri="{FF2B5EF4-FFF2-40B4-BE49-F238E27FC236}">
                <a16:creationId xmlns:a16="http://schemas.microsoft.com/office/drawing/2014/main" id="{10570DF8-1666-4192-88B4-5E9B9AE035AE}"/>
              </a:ext>
            </a:extLst>
          </p:cNvPr>
          <p:cNvPicPr>
            <a:picLocks noChangeAspect="1"/>
          </p:cNvPicPr>
          <p:nvPr/>
        </p:nvPicPr>
        <p:blipFill>
          <a:blip r:embed="rId2"/>
          <a:stretch>
            <a:fillRect/>
          </a:stretch>
        </p:blipFill>
        <p:spPr>
          <a:xfrm>
            <a:off x="6706733" y="2250831"/>
            <a:ext cx="4445804" cy="3200400"/>
          </a:xfrm>
          <a:prstGeom prst="rect">
            <a:avLst/>
          </a:prstGeom>
        </p:spPr>
      </p:pic>
      <p:pic>
        <p:nvPicPr>
          <p:cNvPr id="7" name="図 6">
            <a:extLst>
              <a:ext uri="{FF2B5EF4-FFF2-40B4-BE49-F238E27FC236}">
                <a16:creationId xmlns:a16="http://schemas.microsoft.com/office/drawing/2014/main" id="{119562BC-5266-4D3B-AC82-F889C2A1C149}"/>
              </a:ext>
            </a:extLst>
          </p:cNvPr>
          <p:cNvPicPr>
            <a:picLocks noChangeAspect="1"/>
          </p:cNvPicPr>
          <p:nvPr/>
        </p:nvPicPr>
        <p:blipFill>
          <a:blip r:embed="rId3"/>
          <a:stretch>
            <a:fillRect/>
          </a:stretch>
        </p:blipFill>
        <p:spPr>
          <a:xfrm>
            <a:off x="7859320" y="3597310"/>
            <a:ext cx="4332680" cy="3090670"/>
          </a:xfrm>
          <a:prstGeom prst="rect">
            <a:avLst/>
          </a:prstGeom>
        </p:spPr>
      </p:pic>
      <p:pic>
        <p:nvPicPr>
          <p:cNvPr id="9" name="図 8">
            <a:extLst>
              <a:ext uri="{FF2B5EF4-FFF2-40B4-BE49-F238E27FC236}">
                <a16:creationId xmlns:a16="http://schemas.microsoft.com/office/drawing/2014/main" id="{B8929C72-5B8D-4CAB-80C2-CB67FA13CEB1}"/>
              </a:ext>
            </a:extLst>
          </p:cNvPr>
          <p:cNvPicPr>
            <a:picLocks noChangeAspect="1"/>
          </p:cNvPicPr>
          <p:nvPr/>
        </p:nvPicPr>
        <p:blipFill>
          <a:blip r:embed="rId4"/>
          <a:stretch>
            <a:fillRect/>
          </a:stretch>
        </p:blipFill>
        <p:spPr>
          <a:xfrm>
            <a:off x="5217334" y="3405283"/>
            <a:ext cx="4131386" cy="3028776"/>
          </a:xfrm>
          <a:prstGeom prst="rect">
            <a:avLst/>
          </a:prstGeom>
        </p:spPr>
      </p:pic>
      <p:sp>
        <p:nvSpPr>
          <p:cNvPr id="10" name="テキスト ボックス 9">
            <a:extLst>
              <a:ext uri="{FF2B5EF4-FFF2-40B4-BE49-F238E27FC236}">
                <a16:creationId xmlns:a16="http://schemas.microsoft.com/office/drawing/2014/main" id="{B0CEFE24-6846-43BD-B6C6-F19C099AC349}"/>
              </a:ext>
            </a:extLst>
          </p:cNvPr>
          <p:cNvSpPr txBox="1"/>
          <p:nvPr/>
        </p:nvSpPr>
        <p:spPr>
          <a:xfrm>
            <a:off x="551261" y="2932868"/>
            <a:ext cx="4312448" cy="2862322"/>
          </a:xfrm>
          <a:prstGeom prst="rect">
            <a:avLst/>
          </a:prstGeom>
          <a:noFill/>
        </p:spPr>
        <p:txBody>
          <a:bodyPr wrap="square" rtlCol="0">
            <a:spAutoFit/>
          </a:bodyPr>
          <a:lstStyle/>
          <a:p>
            <a:r>
              <a:rPr lang="ja-JP" altLang="en-US" b="0" i="0" dirty="0">
                <a:solidFill>
                  <a:srgbClr val="333333"/>
                </a:solidFill>
                <a:effectLst/>
                <a:latin typeface="-apple-system"/>
              </a:rPr>
              <a:t>　</a:t>
            </a:r>
            <a:r>
              <a:rPr lang="en-US" altLang="ja-JP" b="0" i="0" dirty="0">
                <a:solidFill>
                  <a:srgbClr val="333333"/>
                </a:solidFill>
                <a:effectLst/>
                <a:latin typeface="-apple-system"/>
              </a:rPr>
              <a:t>Zuoyebang</a:t>
            </a:r>
            <a:r>
              <a:rPr lang="ja-JP" altLang="en-US" b="0" i="0" dirty="0">
                <a:solidFill>
                  <a:srgbClr val="333333"/>
                </a:solidFill>
                <a:effectLst/>
                <a:latin typeface="-apple-system"/>
              </a:rPr>
              <a:t>アプリは幼稚園から</a:t>
            </a:r>
            <a:r>
              <a:rPr lang="en-US" altLang="ja-JP" b="0" i="0" dirty="0">
                <a:solidFill>
                  <a:srgbClr val="333333"/>
                </a:solidFill>
                <a:effectLst/>
                <a:latin typeface="-apple-system"/>
              </a:rPr>
              <a:t>12</a:t>
            </a:r>
            <a:r>
              <a:rPr lang="ja-JP" altLang="en-US" b="0" i="0" dirty="0">
                <a:solidFill>
                  <a:srgbClr val="333333"/>
                </a:solidFill>
                <a:effectLst/>
                <a:latin typeface="-apple-system"/>
              </a:rPr>
              <a:t>年生までの生徒たちが問題を解き、複雑な概念を理解するのに役立ちます。アプリはオンラインコースを提供してライブレッスンを実施し、学生が問題の写真を撮ってアプリにアップロードし、解答を得ることもできます。</a:t>
            </a:r>
            <a:r>
              <a:rPr lang="en-US" altLang="ja-JP" b="0" i="0" dirty="0">
                <a:solidFill>
                  <a:srgbClr val="333333"/>
                </a:solidFill>
                <a:effectLst/>
                <a:latin typeface="-apple-system"/>
              </a:rPr>
              <a:t>Zuoyebang</a:t>
            </a:r>
            <a:r>
              <a:rPr lang="ja-JP" altLang="en-US" b="0" i="0" dirty="0">
                <a:solidFill>
                  <a:srgbClr val="333333"/>
                </a:solidFill>
                <a:effectLst/>
                <a:latin typeface="-apple-system"/>
              </a:rPr>
              <a:t>は質問と解答を識別するために何千万の問題を</a:t>
            </a:r>
            <a:r>
              <a:rPr lang="en-US" altLang="ja-JP" b="0" i="0" dirty="0">
                <a:solidFill>
                  <a:srgbClr val="333333"/>
                </a:solidFill>
                <a:effectLst/>
                <a:latin typeface="-apple-system"/>
              </a:rPr>
              <a:t>AI</a:t>
            </a:r>
            <a:r>
              <a:rPr lang="ja-JP" altLang="en-US" dirty="0">
                <a:solidFill>
                  <a:srgbClr val="333333"/>
                </a:solidFill>
                <a:latin typeface="-apple-system"/>
              </a:rPr>
              <a:t>に学習させ、ユーザーやデータの量が増えれば増えるほど、精度も上がっていきます。</a:t>
            </a:r>
            <a:endParaRPr lang="ja-JP" altLang="en-US" b="0" i="0" dirty="0">
              <a:solidFill>
                <a:srgbClr val="333333"/>
              </a:solidFill>
              <a:effectLst/>
              <a:latin typeface="-apple-system"/>
            </a:endParaRPr>
          </a:p>
        </p:txBody>
      </p:sp>
    </p:spTree>
    <p:extLst>
      <p:ext uri="{BB962C8B-B14F-4D97-AF65-F5344CB8AC3E}">
        <p14:creationId xmlns:p14="http://schemas.microsoft.com/office/powerpoint/2010/main" val="621550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Gallery image of this property">
            <a:extLst>
              <a:ext uri="{FF2B5EF4-FFF2-40B4-BE49-F238E27FC236}">
                <a16:creationId xmlns:a16="http://schemas.microsoft.com/office/drawing/2014/main" id="{1479FD50-74AE-479C-A6A2-CA2129BDF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0422" y="3996709"/>
            <a:ext cx="3579956" cy="2684968"/>
          </a:xfrm>
          <a:prstGeom prst="rect">
            <a:avLst/>
          </a:prstGeom>
          <a:noFill/>
        </p:spPr>
      </p:pic>
      <p:pic>
        <p:nvPicPr>
          <p:cNvPr id="18434" name="Picture 2" descr="Alibaba&amp;#39;s FlyZoo Hotel Is The Hotel Of The Future">
            <a:extLst>
              <a:ext uri="{FF2B5EF4-FFF2-40B4-BE49-F238E27FC236}">
                <a16:creationId xmlns:a16="http://schemas.microsoft.com/office/drawing/2014/main" id="{D5E462E8-C178-4733-93A4-AE5137FCF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586" y="3241711"/>
            <a:ext cx="3400056" cy="2266704"/>
          </a:xfrm>
          <a:prstGeom prst="rect">
            <a:avLst/>
          </a:prstGeom>
          <a:noFill/>
        </p:spPr>
      </p:pic>
      <p:sp>
        <p:nvSpPr>
          <p:cNvPr id="2" name="タイトル 1">
            <a:extLst>
              <a:ext uri="{FF2B5EF4-FFF2-40B4-BE49-F238E27FC236}">
                <a16:creationId xmlns:a16="http://schemas.microsoft.com/office/drawing/2014/main" id="{ED4F169F-F66E-49DA-81F8-EA5C0D87C07D}"/>
              </a:ext>
            </a:extLst>
          </p:cNvPr>
          <p:cNvSpPr>
            <a:spLocks noGrp="1"/>
          </p:cNvSpPr>
          <p:nvPr>
            <p:ph type="title"/>
          </p:nvPr>
        </p:nvSpPr>
        <p:spPr/>
        <p:txBody>
          <a:bodyPr/>
          <a:lstStyle/>
          <a:p>
            <a:r>
              <a:rPr kumimoji="1" lang="ja-JP" altLang="en-US" sz="4400" dirty="0"/>
              <a:t>中国の</a:t>
            </a:r>
            <a:r>
              <a:rPr kumimoji="1" lang="en-US" altLang="ja-JP" sz="4400" dirty="0"/>
              <a:t>DX</a:t>
            </a:r>
            <a:r>
              <a:rPr kumimoji="1" lang="ja-JP" altLang="en-US" sz="4400" dirty="0"/>
              <a:t>事例</a:t>
            </a:r>
            <a:endParaRPr kumimoji="1" lang="ja-JP" altLang="en-US" dirty="0"/>
          </a:p>
        </p:txBody>
      </p:sp>
      <p:sp>
        <p:nvSpPr>
          <p:cNvPr id="3" name="コンテンツ プレースホルダー 2">
            <a:extLst>
              <a:ext uri="{FF2B5EF4-FFF2-40B4-BE49-F238E27FC236}">
                <a16:creationId xmlns:a16="http://schemas.microsoft.com/office/drawing/2014/main" id="{B78763EB-30E2-4F15-8B28-C2DB482B9CEF}"/>
              </a:ext>
            </a:extLst>
          </p:cNvPr>
          <p:cNvSpPr>
            <a:spLocks noGrp="1"/>
          </p:cNvSpPr>
          <p:nvPr>
            <p:ph idx="1"/>
          </p:nvPr>
        </p:nvSpPr>
        <p:spPr/>
        <p:txBody>
          <a:bodyPr/>
          <a:lstStyle/>
          <a:p>
            <a:r>
              <a:rPr lang="ja-JP" altLang="en-US" sz="2800" dirty="0"/>
              <a:t>スマートホテル</a:t>
            </a:r>
            <a:r>
              <a:rPr lang="en-US" altLang="ja-JP" sz="2800" dirty="0"/>
              <a:t>:</a:t>
            </a:r>
            <a:r>
              <a:rPr kumimoji="1" lang="ja-JP" altLang="en-US" sz="2800" dirty="0"/>
              <a:t>アリババ集団の「</a:t>
            </a:r>
            <a:r>
              <a:rPr lang="en-US" altLang="zh-CN" sz="2800" dirty="0" err="1"/>
              <a:t>FlyZoo</a:t>
            </a:r>
            <a:r>
              <a:rPr lang="en-US" altLang="zh-CN" sz="2800" dirty="0"/>
              <a:t> Hotel</a:t>
            </a:r>
            <a:r>
              <a:rPr lang="ja-JP" altLang="en-US" sz="2800" dirty="0"/>
              <a:t>」</a:t>
            </a:r>
            <a:endParaRPr lang="en-US" altLang="ja-JP" sz="2800" dirty="0"/>
          </a:p>
          <a:p>
            <a:endParaRPr kumimoji="1" lang="ja-JP" altLang="en-US" dirty="0"/>
          </a:p>
        </p:txBody>
      </p:sp>
      <p:sp>
        <p:nvSpPr>
          <p:cNvPr id="6" name="テキスト ボックス 5">
            <a:extLst>
              <a:ext uri="{FF2B5EF4-FFF2-40B4-BE49-F238E27FC236}">
                <a16:creationId xmlns:a16="http://schemas.microsoft.com/office/drawing/2014/main" id="{33580BF3-FE77-43A5-8DA3-DE8DEDA99D08}"/>
              </a:ext>
            </a:extLst>
          </p:cNvPr>
          <p:cNvSpPr txBox="1"/>
          <p:nvPr/>
        </p:nvSpPr>
        <p:spPr>
          <a:xfrm>
            <a:off x="586695" y="2737588"/>
            <a:ext cx="4776171" cy="3693319"/>
          </a:xfrm>
          <a:prstGeom prst="rect">
            <a:avLst/>
          </a:prstGeom>
          <a:noFill/>
        </p:spPr>
        <p:txBody>
          <a:bodyPr wrap="square" rtlCol="0">
            <a:spAutoFit/>
          </a:bodyPr>
          <a:lstStyle/>
          <a:p>
            <a:r>
              <a:rPr lang="ja-JP" altLang="en-US" b="0" i="0" dirty="0">
                <a:solidFill>
                  <a:srgbClr val="333333"/>
                </a:solidFill>
                <a:effectLst/>
                <a:latin typeface="-apple-system"/>
              </a:rPr>
              <a:t>　新型コロナウイルスの影響で「非接触」が新たなトレンドが流行りました。無人ホテルが初めて注目されましたが、実はアリババ集団は</a:t>
            </a:r>
            <a:r>
              <a:rPr lang="en-US" altLang="ja-JP" b="0" i="0" dirty="0">
                <a:solidFill>
                  <a:srgbClr val="333333"/>
                </a:solidFill>
                <a:effectLst/>
                <a:latin typeface="-apple-system"/>
              </a:rPr>
              <a:t>2018</a:t>
            </a:r>
            <a:r>
              <a:rPr lang="ja-JP" altLang="en-US" b="0" i="0" dirty="0">
                <a:solidFill>
                  <a:srgbClr val="333333"/>
                </a:solidFill>
                <a:effectLst/>
                <a:latin typeface="-apple-system"/>
              </a:rPr>
              <a:t>年から杭州で無人ホテル「</a:t>
            </a:r>
            <a:r>
              <a:rPr lang="en-US" altLang="ja-JP" b="0" i="0" dirty="0" err="1">
                <a:solidFill>
                  <a:srgbClr val="333333"/>
                </a:solidFill>
                <a:effectLst/>
                <a:latin typeface="-apple-system"/>
              </a:rPr>
              <a:t>FlyZoo</a:t>
            </a:r>
            <a:r>
              <a:rPr lang="en-US" altLang="ja-JP" b="0" i="0" dirty="0">
                <a:solidFill>
                  <a:srgbClr val="333333"/>
                </a:solidFill>
                <a:effectLst/>
                <a:latin typeface="-apple-system"/>
              </a:rPr>
              <a:t> Hotel</a:t>
            </a:r>
            <a:r>
              <a:rPr lang="ja-JP" altLang="en-US" b="0" i="0" dirty="0">
                <a:solidFill>
                  <a:srgbClr val="333333"/>
                </a:solidFill>
                <a:effectLst/>
                <a:latin typeface="-apple-system"/>
              </a:rPr>
              <a:t>」の運営を始めました。</a:t>
            </a:r>
          </a:p>
          <a:p>
            <a:r>
              <a:rPr lang="ja-JP" altLang="en-US" b="0" i="0" dirty="0">
                <a:solidFill>
                  <a:srgbClr val="333333"/>
                </a:solidFill>
                <a:effectLst/>
                <a:latin typeface="-apple-system"/>
              </a:rPr>
              <a:t>　レストランの配膳ロボットや消毒・清掃の無人車などの普及に加え、オンライン予約から、顔認証によるチェックイン、照明、カーテン、空調の音声操作に至るまですべて無人化され、装置に手を触れる必要もない無人の「スマートホテル」です。いずれも</a:t>
            </a:r>
            <a:r>
              <a:rPr lang="en-US" altLang="ja-JP" b="0" i="0" dirty="0">
                <a:solidFill>
                  <a:srgbClr val="333333"/>
                </a:solidFill>
                <a:effectLst/>
                <a:latin typeface="-apple-system"/>
              </a:rPr>
              <a:t>AI</a:t>
            </a:r>
            <a:r>
              <a:rPr lang="ja-JP" altLang="en-US" b="0" i="0" dirty="0">
                <a:solidFill>
                  <a:srgbClr val="333333"/>
                </a:solidFill>
                <a:effectLst/>
                <a:latin typeface="-apple-system"/>
              </a:rPr>
              <a:t>を活用したロボットや、あらゆるモノがインターネットにつながる</a:t>
            </a:r>
            <a:r>
              <a:rPr lang="en-US" altLang="ja-JP" b="0" i="0" dirty="0">
                <a:solidFill>
                  <a:srgbClr val="333333"/>
                </a:solidFill>
                <a:effectLst/>
                <a:latin typeface="-apple-system"/>
              </a:rPr>
              <a:t>IoT</a:t>
            </a:r>
            <a:r>
              <a:rPr lang="ja-JP" altLang="en-US" b="0" i="0" dirty="0">
                <a:solidFill>
                  <a:srgbClr val="333333"/>
                </a:solidFill>
                <a:effectLst/>
                <a:latin typeface="-apple-system"/>
              </a:rPr>
              <a:t>技術によって成り立つ新しいサービス業態です。</a:t>
            </a:r>
          </a:p>
        </p:txBody>
      </p:sp>
      <p:pic>
        <p:nvPicPr>
          <p:cNvPr id="19458" name="Picture 2" descr="Gallery image of this property">
            <a:extLst>
              <a:ext uri="{FF2B5EF4-FFF2-40B4-BE49-F238E27FC236}">
                <a16:creationId xmlns:a16="http://schemas.microsoft.com/office/drawing/2014/main" id="{62087851-99B1-47AF-8F88-8B24864C2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358" y="2173855"/>
            <a:ext cx="3657648" cy="2571784"/>
          </a:xfrm>
          <a:prstGeom prst="rect">
            <a:avLst/>
          </a:prstGeom>
          <a:noFill/>
        </p:spPr>
      </p:pic>
      <p:pic>
        <p:nvPicPr>
          <p:cNvPr id="5" name="図 4">
            <a:extLst>
              <a:ext uri="{FF2B5EF4-FFF2-40B4-BE49-F238E27FC236}">
                <a16:creationId xmlns:a16="http://schemas.microsoft.com/office/drawing/2014/main" id="{23508209-76BE-4D37-95BD-A807DF61F8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1481" y="4642178"/>
            <a:ext cx="2810730" cy="1873820"/>
          </a:xfrm>
          <a:prstGeom prst="rect">
            <a:avLst/>
          </a:prstGeom>
        </p:spPr>
      </p:pic>
    </p:spTree>
    <p:extLst>
      <p:ext uri="{BB962C8B-B14F-4D97-AF65-F5344CB8AC3E}">
        <p14:creationId xmlns:p14="http://schemas.microsoft.com/office/powerpoint/2010/main" val="2151563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F169F-F66E-49DA-81F8-EA5C0D87C07D}"/>
              </a:ext>
            </a:extLst>
          </p:cNvPr>
          <p:cNvSpPr>
            <a:spLocks noGrp="1"/>
          </p:cNvSpPr>
          <p:nvPr>
            <p:ph type="title"/>
          </p:nvPr>
        </p:nvSpPr>
        <p:spPr/>
        <p:txBody>
          <a:bodyPr/>
          <a:lstStyle/>
          <a:p>
            <a:r>
              <a:rPr kumimoji="1" lang="ja-JP" altLang="en-US" sz="4400" dirty="0"/>
              <a:t>中国の</a:t>
            </a:r>
            <a:r>
              <a:rPr kumimoji="1" lang="en-US" altLang="ja-JP" sz="4400" dirty="0"/>
              <a:t>DX</a:t>
            </a:r>
            <a:r>
              <a:rPr kumimoji="1" lang="ja-JP" altLang="en-US" sz="4400" dirty="0"/>
              <a:t>事例</a:t>
            </a:r>
            <a:endParaRPr kumimoji="1" lang="ja-JP" altLang="en-US" dirty="0"/>
          </a:p>
        </p:txBody>
      </p:sp>
      <p:sp>
        <p:nvSpPr>
          <p:cNvPr id="3" name="コンテンツ プレースホルダー 2">
            <a:extLst>
              <a:ext uri="{FF2B5EF4-FFF2-40B4-BE49-F238E27FC236}">
                <a16:creationId xmlns:a16="http://schemas.microsoft.com/office/drawing/2014/main" id="{B78763EB-30E2-4F15-8B28-C2DB482B9CEF}"/>
              </a:ext>
            </a:extLst>
          </p:cNvPr>
          <p:cNvSpPr>
            <a:spLocks noGrp="1"/>
          </p:cNvSpPr>
          <p:nvPr>
            <p:ph idx="1"/>
          </p:nvPr>
        </p:nvSpPr>
        <p:spPr/>
        <p:txBody>
          <a:bodyPr/>
          <a:lstStyle/>
          <a:p>
            <a:r>
              <a:rPr kumimoji="1" lang="ja-JP" altLang="en-US" sz="2800" dirty="0"/>
              <a:t>スマート農業：</a:t>
            </a:r>
            <a:r>
              <a:rPr lang="ja-JP" altLang="en-US" dirty="0"/>
              <a:t>「</a:t>
            </a:r>
            <a:r>
              <a:rPr lang="en-US" altLang="ja-JP" b="0" i="0" dirty="0">
                <a:solidFill>
                  <a:srgbClr val="000000"/>
                </a:solidFill>
                <a:effectLst/>
                <a:latin typeface="YuGothic"/>
              </a:rPr>
              <a:t>XAG</a:t>
            </a:r>
            <a:r>
              <a:rPr lang="ja-JP" altLang="en-US" dirty="0"/>
              <a:t>」</a:t>
            </a:r>
            <a:endParaRPr kumimoji="1" lang="en-US" altLang="ja-JP" sz="2800" dirty="0"/>
          </a:p>
          <a:p>
            <a:endParaRPr kumimoji="1" lang="ja-JP" altLang="en-US" dirty="0"/>
          </a:p>
        </p:txBody>
      </p:sp>
      <p:pic>
        <p:nvPicPr>
          <p:cNvPr id="5" name="図 4">
            <a:extLst>
              <a:ext uri="{FF2B5EF4-FFF2-40B4-BE49-F238E27FC236}">
                <a16:creationId xmlns:a16="http://schemas.microsoft.com/office/drawing/2014/main" id="{A499CCF4-5000-47E1-829A-C800C2D05A0D}"/>
              </a:ext>
            </a:extLst>
          </p:cNvPr>
          <p:cNvPicPr>
            <a:picLocks noChangeAspect="1"/>
          </p:cNvPicPr>
          <p:nvPr/>
        </p:nvPicPr>
        <p:blipFill>
          <a:blip r:embed="rId2"/>
          <a:stretch>
            <a:fillRect/>
          </a:stretch>
        </p:blipFill>
        <p:spPr>
          <a:xfrm>
            <a:off x="218170" y="2550465"/>
            <a:ext cx="7663542" cy="3629672"/>
          </a:xfrm>
          <a:prstGeom prst="rect">
            <a:avLst/>
          </a:prstGeom>
        </p:spPr>
      </p:pic>
      <p:sp>
        <p:nvSpPr>
          <p:cNvPr id="6" name="テキスト ボックス 5">
            <a:extLst>
              <a:ext uri="{FF2B5EF4-FFF2-40B4-BE49-F238E27FC236}">
                <a16:creationId xmlns:a16="http://schemas.microsoft.com/office/drawing/2014/main" id="{2F88C2F5-B739-431A-992C-E693EE52AB16}"/>
              </a:ext>
            </a:extLst>
          </p:cNvPr>
          <p:cNvSpPr txBox="1"/>
          <p:nvPr/>
        </p:nvSpPr>
        <p:spPr>
          <a:xfrm>
            <a:off x="8028634" y="2952400"/>
            <a:ext cx="3959050" cy="3139321"/>
          </a:xfrm>
          <a:prstGeom prst="rect">
            <a:avLst/>
          </a:prstGeom>
          <a:noFill/>
        </p:spPr>
        <p:txBody>
          <a:bodyPr wrap="square" rtlCol="0">
            <a:spAutoFit/>
          </a:bodyPr>
          <a:lstStyle/>
          <a:p>
            <a:r>
              <a:rPr lang="ja-JP" altLang="en-US" b="0" i="0" dirty="0">
                <a:solidFill>
                  <a:srgbClr val="333333"/>
                </a:solidFill>
                <a:effectLst/>
                <a:latin typeface="-apple-system"/>
              </a:rPr>
              <a:t>　</a:t>
            </a:r>
            <a:r>
              <a:rPr lang="en-US" altLang="ja-JP" b="0" i="0" dirty="0">
                <a:solidFill>
                  <a:srgbClr val="333333"/>
                </a:solidFill>
                <a:effectLst/>
                <a:latin typeface="-apple-system"/>
              </a:rPr>
              <a:t>2007</a:t>
            </a:r>
            <a:r>
              <a:rPr lang="ja-JP" altLang="en-US" b="0" i="0" dirty="0">
                <a:solidFill>
                  <a:srgbClr val="333333"/>
                </a:solidFill>
                <a:effectLst/>
                <a:latin typeface="-apple-system"/>
              </a:rPr>
              <a:t>年に設立した</a:t>
            </a:r>
            <a:r>
              <a:rPr lang="en-US" altLang="ja-JP" b="0" i="0" dirty="0">
                <a:solidFill>
                  <a:srgbClr val="333333"/>
                </a:solidFill>
                <a:effectLst/>
                <a:latin typeface="-apple-system"/>
              </a:rPr>
              <a:t>XAG</a:t>
            </a:r>
            <a:r>
              <a:rPr lang="ja-JP" altLang="en-US" b="0" i="0" dirty="0">
                <a:solidFill>
                  <a:srgbClr val="333333"/>
                </a:solidFill>
                <a:effectLst/>
                <a:latin typeface="-apple-system"/>
              </a:rPr>
              <a:t>は、世界の農業科学技術農業の自動化や、産業用無人機の業界におけるリーディング・カンパニーです。無人化を行うための研究開発・製造施設の設立、無人機の工業設計、ハードウェアの製造、ドローンのコントロール設計などの分野で世界をリードしています。中国の</a:t>
            </a:r>
            <a:r>
              <a:rPr lang="en-US" altLang="ja-JP" b="0" i="0" dirty="0">
                <a:solidFill>
                  <a:srgbClr val="333333"/>
                </a:solidFill>
                <a:effectLst/>
                <a:latin typeface="-apple-system"/>
              </a:rPr>
              <a:t>29</a:t>
            </a:r>
            <a:r>
              <a:rPr lang="ja-JP" altLang="en-US" b="0" i="0" dirty="0">
                <a:solidFill>
                  <a:srgbClr val="333333"/>
                </a:solidFill>
                <a:effectLst/>
                <a:latin typeface="-apple-system"/>
              </a:rPr>
              <a:t>の省と日本、オーストラリアを含む</a:t>
            </a:r>
            <a:r>
              <a:rPr lang="en-US" altLang="ja-JP" b="0" i="0" dirty="0">
                <a:solidFill>
                  <a:srgbClr val="333333"/>
                </a:solidFill>
                <a:effectLst/>
                <a:latin typeface="-apple-system"/>
              </a:rPr>
              <a:t>6</a:t>
            </a:r>
            <a:r>
              <a:rPr lang="ja-JP" altLang="en-US" b="0" i="0" dirty="0">
                <a:solidFill>
                  <a:srgbClr val="333333"/>
                </a:solidFill>
                <a:effectLst/>
                <a:latin typeface="-apple-system"/>
              </a:rPr>
              <a:t>カ国において、国際的農業自動化科学研究プロジェクトを協力開発しています。</a:t>
            </a:r>
          </a:p>
        </p:txBody>
      </p:sp>
    </p:spTree>
    <p:extLst>
      <p:ext uri="{BB962C8B-B14F-4D97-AF65-F5344CB8AC3E}">
        <p14:creationId xmlns:p14="http://schemas.microsoft.com/office/powerpoint/2010/main" val="376052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F169F-F66E-49DA-81F8-EA5C0D87C07D}"/>
              </a:ext>
            </a:extLst>
          </p:cNvPr>
          <p:cNvSpPr>
            <a:spLocks noGrp="1"/>
          </p:cNvSpPr>
          <p:nvPr>
            <p:ph type="title"/>
          </p:nvPr>
        </p:nvSpPr>
        <p:spPr/>
        <p:txBody>
          <a:bodyPr/>
          <a:lstStyle/>
          <a:p>
            <a:r>
              <a:rPr kumimoji="1" lang="ja-JP" altLang="en-US" sz="4400" dirty="0"/>
              <a:t>中国の</a:t>
            </a:r>
            <a:r>
              <a:rPr kumimoji="1" lang="en-US" altLang="ja-JP" sz="4400" dirty="0"/>
              <a:t>DX</a:t>
            </a:r>
            <a:r>
              <a:rPr kumimoji="1" lang="ja-JP" altLang="en-US" sz="4400" dirty="0"/>
              <a:t>事例</a:t>
            </a:r>
            <a:endParaRPr kumimoji="1" lang="ja-JP" altLang="en-US" dirty="0"/>
          </a:p>
        </p:txBody>
      </p:sp>
      <p:sp>
        <p:nvSpPr>
          <p:cNvPr id="3" name="コンテンツ プレースホルダー 2">
            <a:extLst>
              <a:ext uri="{FF2B5EF4-FFF2-40B4-BE49-F238E27FC236}">
                <a16:creationId xmlns:a16="http://schemas.microsoft.com/office/drawing/2014/main" id="{B78763EB-30E2-4F15-8B28-C2DB482B9CEF}"/>
              </a:ext>
            </a:extLst>
          </p:cNvPr>
          <p:cNvSpPr>
            <a:spLocks noGrp="1"/>
          </p:cNvSpPr>
          <p:nvPr>
            <p:ph idx="1"/>
          </p:nvPr>
        </p:nvSpPr>
        <p:spPr/>
        <p:txBody>
          <a:bodyPr/>
          <a:lstStyle/>
          <a:p>
            <a:r>
              <a:rPr kumimoji="1" lang="ja-JP" altLang="en-US" sz="2800"/>
              <a:t>スマートエネルギー</a:t>
            </a:r>
            <a:r>
              <a:rPr kumimoji="1" lang="en-US" altLang="ja-JP" sz="2800"/>
              <a:t>:HGet</a:t>
            </a:r>
            <a:r>
              <a:rPr kumimoji="1" lang="ja-JP" altLang="en-US" sz="2800"/>
              <a:t>の</a:t>
            </a:r>
            <a:r>
              <a:rPr kumimoji="1" lang="ja-JP" altLang="en-US" sz="2800" dirty="0"/>
              <a:t>「</a:t>
            </a:r>
            <a:r>
              <a:rPr kumimoji="1" lang="en-US" altLang="ja-JP" sz="2800" dirty="0"/>
              <a:t>E-eyes</a:t>
            </a:r>
            <a:r>
              <a:rPr kumimoji="1" lang="ja-JP" altLang="en-US" sz="2800" dirty="0"/>
              <a:t>」</a:t>
            </a:r>
            <a:endParaRPr kumimoji="1" lang="en-US" altLang="ja-JP" sz="2800" dirty="0"/>
          </a:p>
          <a:p>
            <a:endParaRPr kumimoji="1" lang="ja-JP" altLang="en-US" dirty="0"/>
          </a:p>
        </p:txBody>
      </p:sp>
      <p:pic>
        <p:nvPicPr>
          <p:cNvPr id="5" name="図 4">
            <a:extLst>
              <a:ext uri="{FF2B5EF4-FFF2-40B4-BE49-F238E27FC236}">
                <a16:creationId xmlns:a16="http://schemas.microsoft.com/office/drawing/2014/main" id="{13A4EC7D-906B-4D96-8DAA-5592342813CE}"/>
              </a:ext>
            </a:extLst>
          </p:cNvPr>
          <p:cNvPicPr>
            <a:picLocks noChangeAspect="1"/>
          </p:cNvPicPr>
          <p:nvPr/>
        </p:nvPicPr>
        <p:blipFill>
          <a:blip r:embed="rId2"/>
          <a:stretch>
            <a:fillRect/>
          </a:stretch>
        </p:blipFill>
        <p:spPr>
          <a:xfrm>
            <a:off x="5268686" y="2513891"/>
            <a:ext cx="6497934" cy="3666246"/>
          </a:xfrm>
          <a:prstGeom prst="rect">
            <a:avLst/>
          </a:prstGeom>
        </p:spPr>
      </p:pic>
      <p:sp>
        <p:nvSpPr>
          <p:cNvPr id="6" name="テキスト ボックス 5">
            <a:extLst>
              <a:ext uri="{FF2B5EF4-FFF2-40B4-BE49-F238E27FC236}">
                <a16:creationId xmlns:a16="http://schemas.microsoft.com/office/drawing/2014/main" id="{5C88FC4D-B1DC-497B-A4F8-3A483CCE257D}"/>
              </a:ext>
            </a:extLst>
          </p:cNvPr>
          <p:cNvSpPr txBox="1"/>
          <p:nvPr/>
        </p:nvSpPr>
        <p:spPr>
          <a:xfrm>
            <a:off x="1077382" y="3054352"/>
            <a:ext cx="3959050" cy="3139321"/>
          </a:xfrm>
          <a:prstGeom prst="rect">
            <a:avLst/>
          </a:prstGeom>
          <a:noFill/>
        </p:spPr>
        <p:txBody>
          <a:bodyPr wrap="square" rtlCol="0">
            <a:spAutoFit/>
          </a:bodyPr>
          <a:lstStyle/>
          <a:p>
            <a:r>
              <a:rPr lang="ja-JP" altLang="en-US" dirty="0">
                <a:solidFill>
                  <a:srgbClr val="333333"/>
                </a:solidFill>
                <a:latin typeface="-apple-system"/>
              </a:rPr>
              <a:t>　</a:t>
            </a:r>
            <a:r>
              <a:rPr lang="en-US" altLang="ja-JP" b="0" i="0" dirty="0" err="1">
                <a:solidFill>
                  <a:srgbClr val="333333"/>
                </a:solidFill>
                <a:effectLst/>
                <a:latin typeface="-apple-system"/>
              </a:rPr>
              <a:t>HGet</a:t>
            </a:r>
            <a:r>
              <a:rPr lang="ja-JP" altLang="en-US" b="0" i="0" dirty="0">
                <a:solidFill>
                  <a:srgbClr val="333333"/>
                </a:solidFill>
                <a:effectLst/>
                <a:latin typeface="-apple-system"/>
              </a:rPr>
              <a:t>は、</a:t>
            </a:r>
            <a:r>
              <a:rPr lang="ja-JP" altLang="en-US" sz="1800" dirty="0"/>
              <a:t>クラウドコンピューティング</a:t>
            </a:r>
            <a:endParaRPr kumimoji="1" lang="ja-JP" altLang="en-US" sz="1800" dirty="0"/>
          </a:p>
          <a:p>
            <a:r>
              <a:rPr lang="ja-JP" altLang="en-US" b="0" i="0" dirty="0">
                <a:solidFill>
                  <a:srgbClr val="333333"/>
                </a:solidFill>
                <a:effectLst/>
                <a:latin typeface="-apple-system"/>
              </a:rPr>
              <a:t>技術に基づいて、中国の</a:t>
            </a:r>
            <a:r>
              <a:rPr lang="en-US" altLang="ja-JP" b="0" i="0" dirty="0">
                <a:solidFill>
                  <a:srgbClr val="333333"/>
                </a:solidFill>
                <a:effectLst/>
                <a:latin typeface="-apple-system"/>
              </a:rPr>
              <a:t>20</a:t>
            </a:r>
            <a:r>
              <a:rPr lang="ja-JP" altLang="en-US" b="0" i="0" dirty="0">
                <a:solidFill>
                  <a:srgbClr val="333333"/>
                </a:solidFill>
                <a:effectLst/>
                <a:latin typeface="-apple-system"/>
              </a:rPr>
              <a:t>社以上の大手電力販売会社と</a:t>
            </a:r>
            <a:r>
              <a:rPr lang="en-US" altLang="ja-JP" b="0" i="0" dirty="0">
                <a:solidFill>
                  <a:srgbClr val="333333"/>
                </a:solidFill>
                <a:effectLst/>
                <a:latin typeface="-apple-system"/>
              </a:rPr>
              <a:t>1,400</a:t>
            </a:r>
            <a:r>
              <a:rPr lang="ja-JP" altLang="en-US" b="0" i="0" dirty="0">
                <a:solidFill>
                  <a:srgbClr val="333333"/>
                </a:solidFill>
                <a:effectLst/>
                <a:latin typeface="-apple-system"/>
              </a:rPr>
              <a:t>社以上の大規模商業・工業用電力ユーザーに</a:t>
            </a:r>
            <a:r>
              <a:rPr lang="ja-JP" altLang="en-US" dirty="0">
                <a:solidFill>
                  <a:srgbClr val="333333"/>
                </a:solidFill>
                <a:latin typeface="-apple-system"/>
              </a:rPr>
              <a:t>スマート</a:t>
            </a:r>
            <a:r>
              <a:rPr lang="ja-JP" altLang="en-US" b="0" i="0" dirty="0">
                <a:solidFill>
                  <a:srgbClr val="333333"/>
                </a:solidFill>
                <a:effectLst/>
                <a:latin typeface="-apple-system"/>
              </a:rPr>
              <a:t>エネルギーソリューション</a:t>
            </a:r>
            <a:r>
              <a:rPr lang="en-US" altLang="ja-JP" b="0" i="0" dirty="0">
                <a:solidFill>
                  <a:srgbClr val="333333"/>
                </a:solidFill>
                <a:effectLst/>
                <a:latin typeface="-apple-system"/>
              </a:rPr>
              <a:t>(</a:t>
            </a:r>
            <a:r>
              <a:rPr lang="ja-JP" altLang="en-US" b="0" i="0" dirty="0">
                <a:solidFill>
                  <a:srgbClr val="333333"/>
                </a:solidFill>
                <a:effectLst/>
                <a:latin typeface="-apple-system"/>
              </a:rPr>
              <a:t>リモート診断、</a:t>
            </a:r>
            <a:r>
              <a:rPr lang="ja-JP" altLang="en-US" b="0" i="0" dirty="0">
                <a:solidFill>
                  <a:srgbClr val="000000"/>
                </a:solidFill>
                <a:effectLst/>
                <a:latin typeface="-apple-system"/>
              </a:rPr>
              <a:t>負荷予測、異常分析など</a:t>
            </a:r>
            <a:r>
              <a:rPr lang="en-US" altLang="ja-JP" b="0" i="0" dirty="0">
                <a:solidFill>
                  <a:srgbClr val="333333"/>
                </a:solidFill>
                <a:effectLst/>
                <a:latin typeface="-apple-system"/>
              </a:rPr>
              <a:t>)</a:t>
            </a:r>
            <a:r>
              <a:rPr lang="ja-JP" altLang="en-US" b="0" i="0" dirty="0">
                <a:solidFill>
                  <a:srgbClr val="333333"/>
                </a:solidFill>
                <a:effectLst/>
                <a:latin typeface="-apple-system"/>
              </a:rPr>
              <a:t>を提供しており、顧客の総電力規模は</a:t>
            </a:r>
            <a:r>
              <a:rPr lang="en-US" altLang="ja-JP" b="0" i="0" dirty="0">
                <a:solidFill>
                  <a:srgbClr val="333333"/>
                </a:solidFill>
                <a:effectLst/>
                <a:latin typeface="-apple-system"/>
              </a:rPr>
              <a:t>400</a:t>
            </a:r>
            <a:r>
              <a:rPr lang="ja-JP" altLang="en-US" b="0" i="0" dirty="0">
                <a:solidFill>
                  <a:srgbClr val="333333"/>
                </a:solidFill>
                <a:effectLst/>
                <a:latin typeface="-apple-system"/>
              </a:rPr>
              <a:t>億キロワット時を超えています。 統合エネルギーサービスの分野では、市場シェアとブランド認知度の点で最先端に位置しています。</a:t>
            </a:r>
          </a:p>
        </p:txBody>
      </p:sp>
    </p:spTree>
    <p:extLst>
      <p:ext uri="{BB962C8B-B14F-4D97-AF65-F5344CB8AC3E}">
        <p14:creationId xmlns:p14="http://schemas.microsoft.com/office/powerpoint/2010/main" val="3103189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A25A6B-B6BD-41DF-A62F-F04B671BFDE6}"/>
              </a:ext>
            </a:extLst>
          </p:cNvPr>
          <p:cNvSpPr>
            <a:spLocks noGrp="1"/>
          </p:cNvSpPr>
          <p:nvPr>
            <p:ph type="title"/>
          </p:nvPr>
        </p:nvSpPr>
        <p:spPr/>
        <p:txBody>
          <a:bodyPr>
            <a:normAutofit/>
          </a:bodyPr>
          <a:lstStyle/>
          <a:p>
            <a:r>
              <a:rPr kumimoji="1" lang="ja-JP" altLang="en-US" sz="4000" dirty="0"/>
              <a:t>中国の</a:t>
            </a:r>
            <a:r>
              <a:rPr kumimoji="1" lang="en-US" altLang="ja-JP" sz="4000" dirty="0"/>
              <a:t>DX</a:t>
            </a:r>
            <a:r>
              <a:rPr kumimoji="1" lang="ja-JP" altLang="en-US" sz="4000" dirty="0"/>
              <a:t>事例</a:t>
            </a:r>
          </a:p>
        </p:txBody>
      </p:sp>
      <p:sp>
        <p:nvSpPr>
          <p:cNvPr id="3" name="コンテンツ プレースホルダー 2">
            <a:extLst>
              <a:ext uri="{FF2B5EF4-FFF2-40B4-BE49-F238E27FC236}">
                <a16:creationId xmlns:a16="http://schemas.microsoft.com/office/drawing/2014/main" id="{A6344B21-7D93-4760-AE4C-E6B44359455A}"/>
              </a:ext>
            </a:extLst>
          </p:cNvPr>
          <p:cNvSpPr>
            <a:spLocks noGrp="1"/>
          </p:cNvSpPr>
          <p:nvPr>
            <p:ph idx="1"/>
          </p:nvPr>
        </p:nvSpPr>
        <p:spPr>
          <a:xfrm>
            <a:off x="845127" y="1828800"/>
            <a:ext cx="10515600" cy="4823209"/>
          </a:xfrm>
        </p:spPr>
        <p:txBody>
          <a:bodyPr>
            <a:normAutofit/>
          </a:bodyPr>
          <a:lstStyle/>
          <a:p>
            <a:r>
              <a:rPr kumimoji="1" lang="ja-JP" altLang="en-US" sz="2400" dirty="0"/>
              <a:t>スマートホーム</a:t>
            </a:r>
            <a:r>
              <a:rPr kumimoji="1" lang="en-US" altLang="ja-JP" sz="2400" dirty="0"/>
              <a:t>:</a:t>
            </a:r>
            <a:r>
              <a:rPr kumimoji="1" lang="ja-JP" altLang="en-US" sz="2400" dirty="0"/>
              <a:t>「</a:t>
            </a:r>
            <a:r>
              <a:rPr kumimoji="1" lang="en-US" altLang="ja-JP" sz="2400" dirty="0"/>
              <a:t>Xiaomi</a:t>
            </a:r>
            <a:r>
              <a:rPr kumimoji="1" lang="ja-JP" altLang="en-US" sz="2400" dirty="0"/>
              <a:t>」</a:t>
            </a:r>
          </a:p>
        </p:txBody>
      </p:sp>
      <p:pic>
        <p:nvPicPr>
          <p:cNvPr id="23554" name="Picture 2">
            <a:extLst>
              <a:ext uri="{FF2B5EF4-FFF2-40B4-BE49-F238E27FC236}">
                <a16:creationId xmlns:a16="http://schemas.microsoft.com/office/drawing/2014/main" id="{F5722DF5-7361-43C5-8F57-5E3CAE17C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1538" y="2839497"/>
            <a:ext cx="6096000" cy="3048000"/>
          </a:xfrm>
          <a:prstGeom prst="rect">
            <a:avLst/>
          </a:prstGeom>
          <a:noFill/>
        </p:spPr>
      </p:pic>
      <p:sp>
        <p:nvSpPr>
          <p:cNvPr id="4" name="テキスト ボックス 3">
            <a:extLst>
              <a:ext uri="{FF2B5EF4-FFF2-40B4-BE49-F238E27FC236}">
                <a16:creationId xmlns:a16="http://schemas.microsoft.com/office/drawing/2014/main" id="{342514B3-5792-4B27-87FD-462C3665BDB3}"/>
              </a:ext>
            </a:extLst>
          </p:cNvPr>
          <p:cNvSpPr txBox="1"/>
          <p:nvPr/>
        </p:nvSpPr>
        <p:spPr>
          <a:xfrm>
            <a:off x="742608" y="2932336"/>
            <a:ext cx="4613163" cy="2862322"/>
          </a:xfrm>
          <a:prstGeom prst="rect">
            <a:avLst/>
          </a:prstGeom>
          <a:noFill/>
        </p:spPr>
        <p:txBody>
          <a:bodyPr wrap="square" rtlCol="0">
            <a:spAutoFit/>
          </a:bodyPr>
          <a:lstStyle/>
          <a:p>
            <a:r>
              <a:rPr kumimoji="1" lang="ja-JP" altLang="en-US" dirty="0"/>
              <a:t>　</a:t>
            </a:r>
            <a:r>
              <a:rPr kumimoji="1" lang="en-US" altLang="ja-JP" dirty="0"/>
              <a:t>Xiaomi</a:t>
            </a:r>
            <a:r>
              <a:rPr kumimoji="1" lang="ja-JP" altLang="en-US" dirty="0"/>
              <a:t>は、</a:t>
            </a:r>
            <a:r>
              <a:rPr kumimoji="1" lang="en-US" altLang="ja-JP" dirty="0"/>
              <a:t>IoT</a:t>
            </a:r>
            <a:r>
              <a:rPr kumimoji="1" lang="ja-JP" altLang="en-US" dirty="0"/>
              <a:t>プラットフォームで接続されたスマートフォンとスマートハードウェアを核としたインターネット企業です。これまで</a:t>
            </a:r>
            <a:r>
              <a:rPr kumimoji="1" lang="en-US" altLang="ja-JP" dirty="0"/>
              <a:t>100</a:t>
            </a:r>
            <a:r>
              <a:rPr kumimoji="1" lang="ja-JP" altLang="en-US" dirty="0"/>
              <a:t>種類以上のスマート製品を開発し、中国市場に投入してきました。スマートフォンと連携することで、これらのスマートデバイスを簡単にコントロールすることができます。また、これらのデバイスは、ユーザーの習慣を学習し、よりパーソナライズされたサービスをユーザーに提供します。　</a:t>
            </a:r>
          </a:p>
        </p:txBody>
      </p:sp>
    </p:spTree>
    <p:extLst>
      <p:ext uri="{BB962C8B-B14F-4D97-AF65-F5344CB8AC3E}">
        <p14:creationId xmlns:p14="http://schemas.microsoft.com/office/powerpoint/2010/main" val="3600288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A25A6B-B6BD-41DF-A62F-F04B671BFDE6}"/>
              </a:ext>
            </a:extLst>
          </p:cNvPr>
          <p:cNvSpPr>
            <a:spLocks noGrp="1"/>
          </p:cNvSpPr>
          <p:nvPr>
            <p:ph type="title"/>
          </p:nvPr>
        </p:nvSpPr>
        <p:spPr/>
        <p:txBody>
          <a:bodyPr>
            <a:normAutofit/>
          </a:bodyPr>
          <a:lstStyle/>
          <a:p>
            <a:r>
              <a:rPr kumimoji="1" lang="en-US" altLang="ja-JP" sz="4000" dirty="0">
                <a:latin typeface="Open Sans" panose="020B0606030504020204" pitchFamily="34" charset="0"/>
                <a:ea typeface="Open Sans" panose="020B0606030504020204" pitchFamily="34" charset="0"/>
                <a:cs typeface="Open Sans" panose="020B0606030504020204" pitchFamily="34" charset="0"/>
              </a:rPr>
              <a:t>DX</a:t>
            </a:r>
            <a:r>
              <a:rPr kumimoji="1" lang="ja-JP" altLang="en-US" sz="4000" dirty="0">
                <a:latin typeface="Open Sans" panose="020B0606030504020204" pitchFamily="34" charset="0"/>
                <a:ea typeface="Open Sans" panose="020B0606030504020204" pitchFamily="34" charset="0"/>
                <a:cs typeface="Open Sans" panose="020B0606030504020204" pitchFamily="34" charset="0"/>
              </a:rPr>
              <a:t>とは</a:t>
            </a:r>
            <a:endParaRPr kumimoji="1" lang="ja-JP" altLang="en-US" sz="4000" dirty="0"/>
          </a:p>
        </p:txBody>
      </p:sp>
      <p:sp>
        <p:nvSpPr>
          <p:cNvPr id="3" name="コンテンツ プレースホルダー 2">
            <a:extLst>
              <a:ext uri="{FF2B5EF4-FFF2-40B4-BE49-F238E27FC236}">
                <a16:creationId xmlns:a16="http://schemas.microsoft.com/office/drawing/2014/main" id="{A6344B21-7D93-4760-AE4C-E6B44359455A}"/>
              </a:ext>
            </a:extLst>
          </p:cNvPr>
          <p:cNvSpPr>
            <a:spLocks noGrp="1"/>
          </p:cNvSpPr>
          <p:nvPr>
            <p:ph idx="1"/>
          </p:nvPr>
        </p:nvSpPr>
        <p:spPr/>
        <p:txBody>
          <a:bodyPr>
            <a:normAutofit/>
          </a:bodyPr>
          <a:lstStyle/>
          <a:p>
            <a:r>
              <a:rPr kumimoji="1" lang="en-US" altLang="ja-JP" b="1" dirty="0"/>
              <a:t>DX(Digital transformation</a:t>
            </a:r>
            <a:r>
              <a:rPr lang="en-US" altLang="ja-JP" b="1" dirty="0"/>
              <a:t>)</a:t>
            </a:r>
            <a:r>
              <a:rPr kumimoji="1" lang="ja-JP" altLang="en-US" sz="2400" dirty="0"/>
              <a:t>とは、</a:t>
            </a:r>
            <a:endParaRPr kumimoji="1" lang="en-US" altLang="ja-JP" sz="2400" dirty="0"/>
          </a:p>
          <a:p>
            <a:endParaRPr lang="en-US" altLang="ja-JP" sz="2400" dirty="0"/>
          </a:p>
          <a:p>
            <a:endParaRPr kumimoji="1" lang="en-US" altLang="ja-JP" sz="2400" dirty="0"/>
          </a:p>
          <a:p>
            <a:pPr marL="0" indent="0">
              <a:buNone/>
            </a:pPr>
            <a:r>
              <a:rPr lang="en-US" altLang="ja-JP" sz="2400" dirty="0"/>
              <a:t>                                                                                                              </a:t>
            </a:r>
            <a:r>
              <a:rPr lang="ja-JP" altLang="en-US" sz="2400" dirty="0"/>
              <a:t>　</a:t>
            </a:r>
            <a:r>
              <a:rPr lang="en-US" altLang="ja-JP" sz="2400" dirty="0"/>
              <a:t>   </a:t>
            </a:r>
            <a:r>
              <a:rPr kumimoji="1" lang="ja-JP" altLang="en-US" sz="2400" dirty="0"/>
              <a:t>という概念である。</a:t>
            </a:r>
            <a:endParaRPr kumimoji="1" lang="en-US" altLang="ja-JP" sz="2400" dirty="0"/>
          </a:p>
          <a:p>
            <a:pPr marL="0" indent="0">
              <a:buNone/>
            </a:pPr>
            <a:r>
              <a:rPr lang="ja-JP" altLang="en-US" sz="2400" dirty="0"/>
              <a:t>　すなわち、</a:t>
            </a:r>
            <a:endParaRPr lang="en-US" altLang="ja-JP" sz="2400" dirty="0"/>
          </a:p>
          <a:p>
            <a:pPr marL="0" indent="0">
              <a:buNone/>
            </a:pPr>
            <a:r>
              <a:rPr lang="ja-JP" altLang="en-US" sz="2400" dirty="0"/>
              <a:t>　　　　</a:t>
            </a:r>
            <a:endParaRPr lang="en-US" altLang="ja-JP" sz="2400" dirty="0"/>
          </a:p>
          <a:p>
            <a:pPr marL="0" indent="0">
              <a:buNone/>
            </a:pPr>
            <a:r>
              <a:rPr lang="ja-JP" altLang="en-US" sz="2400" dirty="0"/>
              <a:t>　　　　　　　　　　　　 </a:t>
            </a:r>
            <a:r>
              <a:rPr lang="ja-JP" altLang="en-US" sz="2400" b="1" dirty="0">
                <a:solidFill>
                  <a:srgbClr val="FF0000"/>
                </a:solidFill>
              </a:rPr>
              <a:t>情報</a:t>
            </a:r>
            <a:r>
              <a:rPr lang="ja-JP" altLang="en-US" sz="2400" dirty="0"/>
              <a:t>テクノロジーの活用による生活の変化</a:t>
            </a:r>
          </a:p>
        </p:txBody>
      </p:sp>
      <p:sp>
        <p:nvSpPr>
          <p:cNvPr id="4" name="正方形/長方形 3">
            <a:extLst>
              <a:ext uri="{FF2B5EF4-FFF2-40B4-BE49-F238E27FC236}">
                <a16:creationId xmlns:a16="http://schemas.microsoft.com/office/drawing/2014/main" id="{5527B598-B042-4777-B436-725E40FA0FC6}"/>
              </a:ext>
            </a:extLst>
          </p:cNvPr>
          <p:cNvSpPr/>
          <p:nvPr/>
        </p:nvSpPr>
        <p:spPr>
          <a:xfrm>
            <a:off x="1541632" y="2575393"/>
            <a:ext cx="9159880" cy="584775"/>
          </a:xfrm>
          <a:prstGeom prst="rect">
            <a:avLst/>
          </a:prstGeom>
          <a:noFill/>
        </p:spPr>
        <p:txBody>
          <a:bodyPr wrap="none" lIns="91440" tIns="45720" rIns="91440" bIns="45720">
            <a:spAutoFit/>
          </a:bodyPr>
          <a:lstStyle/>
          <a:p>
            <a:pPr algn="ctr"/>
            <a:r>
              <a:rPr kumimoji="1" lang="ja-JP" altLang="en-US" sz="2400" dirty="0"/>
              <a:t>「</a:t>
            </a:r>
            <a:r>
              <a:rPr kumimoji="1" lang="en-US" altLang="ja-JP" sz="3200" b="1" dirty="0">
                <a:solidFill>
                  <a:srgbClr val="FF0000"/>
                </a:solidFill>
              </a:rPr>
              <a:t>IT</a:t>
            </a:r>
            <a:r>
              <a:rPr kumimoji="1" lang="ja-JP" altLang="en-US" sz="2400" dirty="0"/>
              <a:t>の浸透が、人々の生活を</a:t>
            </a:r>
            <a:r>
              <a:rPr kumimoji="1" lang="ja-JP" altLang="en-US" sz="2400" u="sng" dirty="0"/>
              <a:t>あらゆる面</a:t>
            </a:r>
            <a:r>
              <a:rPr kumimoji="1" lang="ja-JP" altLang="en-US" sz="2400" dirty="0"/>
              <a:t>で</a:t>
            </a:r>
            <a:r>
              <a:rPr kumimoji="1" lang="ja-JP" altLang="en-US" sz="2400" b="1" dirty="0">
                <a:solidFill>
                  <a:srgbClr val="FFC000"/>
                </a:solidFill>
              </a:rPr>
              <a:t>より良い方向</a:t>
            </a:r>
            <a:r>
              <a:rPr kumimoji="1" lang="ja-JP" altLang="en-US" sz="2400" dirty="0"/>
              <a:t>に変化させる」</a:t>
            </a:r>
            <a:endParaRPr lang="ja-JP" altLang="en-US" sz="24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93277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F169F-F66E-49DA-81F8-EA5C0D87C07D}"/>
              </a:ext>
            </a:extLst>
          </p:cNvPr>
          <p:cNvSpPr>
            <a:spLocks noGrp="1"/>
          </p:cNvSpPr>
          <p:nvPr>
            <p:ph type="title"/>
          </p:nvPr>
        </p:nvSpPr>
        <p:spPr/>
        <p:txBody>
          <a:bodyPr/>
          <a:lstStyle/>
          <a:p>
            <a:r>
              <a:rPr kumimoji="1" lang="ja-JP" altLang="en-US" sz="4400" dirty="0"/>
              <a:t>中国の</a:t>
            </a:r>
            <a:r>
              <a:rPr kumimoji="1" lang="en-US" altLang="ja-JP" sz="4400" dirty="0"/>
              <a:t>DX</a:t>
            </a:r>
            <a:r>
              <a:rPr kumimoji="1" lang="ja-JP" altLang="en-US" sz="4400" dirty="0"/>
              <a:t>事例</a:t>
            </a:r>
            <a:endParaRPr kumimoji="1" lang="ja-JP" altLang="en-US" dirty="0"/>
          </a:p>
        </p:txBody>
      </p:sp>
      <p:sp>
        <p:nvSpPr>
          <p:cNvPr id="3" name="コンテンツ プレースホルダー 2">
            <a:extLst>
              <a:ext uri="{FF2B5EF4-FFF2-40B4-BE49-F238E27FC236}">
                <a16:creationId xmlns:a16="http://schemas.microsoft.com/office/drawing/2014/main" id="{B78763EB-30E2-4F15-8B28-C2DB482B9CEF}"/>
              </a:ext>
            </a:extLst>
          </p:cNvPr>
          <p:cNvSpPr>
            <a:spLocks noGrp="1"/>
          </p:cNvSpPr>
          <p:nvPr>
            <p:ph idx="1"/>
          </p:nvPr>
        </p:nvSpPr>
        <p:spPr/>
        <p:txBody>
          <a:bodyPr/>
          <a:lstStyle/>
          <a:p>
            <a:r>
              <a:rPr lang="ja-JP" altLang="en-US" sz="2800" dirty="0"/>
              <a:t>スマート物流</a:t>
            </a:r>
            <a:r>
              <a:rPr kumimoji="1" lang="en-US" altLang="ja-JP" sz="2800" dirty="0"/>
              <a:t>:</a:t>
            </a:r>
            <a:r>
              <a:rPr kumimoji="1" lang="ja-JP" altLang="en-US" sz="2800" dirty="0"/>
              <a:t>京東集団の「京東物流」</a:t>
            </a:r>
            <a:endParaRPr kumimoji="1" lang="ja-JP" altLang="en-US" dirty="0"/>
          </a:p>
        </p:txBody>
      </p:sp>
      <p:pic>
        <p:nvPicPr>
          <p:cNvPr id="21506" name="Picture 2" descr="京东物流研发“X仓储大脑”，AI智囊相当于无人仓的“MOSS”_机器人">
            <a:extLst>
              <a:ext uri="{FF2B5EF4-FFF2-40B4-BE49-F238E27FC236}">
                <a16:creationId xmlns:a16="http://schemas.microsoft.com/office/drawing/2014/main" id="{6308318F-968E-4B24-8028-2DD9AA5A8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9978" y="2591993"/>
            <a:ext cx="5598152" cy="3725622"/>
          </a:xfrm>
          <a:prstGeom prst="rect">
            <a:avLst/>
          </a:prstGeom>
          <a:noFill/>
        </p:spPr>
      </p:pic>
      <p:sp>
        <p:nvSpPr>
          <p:cNvPr id="4" name="テキスト ボックス 3">
            <a:extLst>
              <a:ext uri="{FF2B5EF4-FFF2-40B4-BE49-F238E27FC236}">
                <a16:creationId xmlns:a16="http://schemas.microsoft.com/office/drawing/2014/main" id="{B86A92D2-721B-4FC8-8CCB-D71CF253553C}"/>
              </a:ext>
            </a:extLst>
          </p:cNvPr>
          <p:cNvSpPr txBox="1"/>
          <p:nvPr/>
        </p:nvSpPr>
        <p:spPr>
          <a:xfrm>
            <a:off x="845127" y="3023643"/>
            <a:ext cx="4722725" cy="2862322"/>
          </a:xfrm>
          <a:prstGeom prst="rect">
            <a:avLst/>
          </a:prstGeom>
          <a:noFill/>
        </p:spPr>
        <p:txBody>
          <a:bodyPr wrap="square" rtlCol="0">
            <a:spAutoFit/>
          </a:bodyPr>
          <a:lstStyle/>
          <a:p>
            <a:r>
              <a:rPr lang="ja-JP" altLang="en-US" b="0" i="0" dirty="0">
                <a:solidFill>
                  <a:srgbClr val="000000"/>
                </a:solidFill>
                <a:effectLst/>
                <a:latin typeface="Helvetica Neue"/>
              </a:rPr>
              <a:t>　</a:t>
            </a:r>
            <a:r>
              <a:rPr lang="en-US" altLang="ja-JP" b="0" i="0" dirty="0">
                <a:solidFill>
                  <a:srgbClr val="000000"/>
                </a:solidFill>
                <a:effectLst/>
                <a:latin typeface="Helvetica Neue"/>
              </a:rPr>
              <a:t>17</a:t>
            </a:r>
            <a:r>
              <a:rPr lang="ja-JP" altLang="en-US" b="0" i="0" dirty="0">
                <a:solidFill>
                  <a:srgbClr val="000000"/>
                </a:solidFill>
                <a:effectLst/>
                <a:latin typeface="Helvetica Neue"/>
              </a:rPr>
              <a:t>年</a:t>
            </a:r>
            <a:r>
              <a:rPr lang="en-US" altLang="ja-JP" b="0" i="0" dirty="0">
                <a:solidFill>
                  <a:srgbClr val="000000"/>
                </a:solidFill>
                <a:effectLst/>
                <a:latin typeface="Helvetica Neue"/>
              </a:rPr>
              <a:t>10</a:t>
            </a:r>
            <a:r>
              <a:rPr lang="ja-JP" altLang="en-US" b="0" i="0" dirty="0">
                <a:solidFill>
                  <a:srgbClr val="000000"/>
                </a:solidFill>
                <a:effectLst/>
                <a:latin typeface="Helvetica Neue"/>
              </a:rPr>
              <a:t>月には、世界で初めて消費者向け分野で無人倉庫を導入し、入庫や検品から梱包、仕分け、出庫まで全工程のスマート化を実現。「独身の日」などの繁忙期の効率を大幅に高めました。</a:t>
            </a:r>
            <a:r>
              <a:rPr lang="en-US" altLang="ja-JP" b="0" i="0" dirty="0">
                <a:solidFill>
                  <a:srgbClr val="000000"/>
                </a:solidFill>
                <a:effectLst/>
                <a:latin typeface="Helvetica Neue"/>
              </a:rPr>
              <a:t>18</a:t>
            </a:r>
            <a:r>
              <a:rPr lang="ja-JP" altLang="en-US" b="0" i="0" dirty="0">
                <a:solidFill>
                  <a:srgbClr val="000000"/>
                </a:solidFill>
                <a:effectLst/>
                <a:latin typeface="Helvetica Neue"/>
              </a:rPr>
              <a:t>年は、独身の日の期間中に京東の</a:t>
            </a:r>
            <a:r>
              <a:rPr lang="en-US" altLang="ja-JP" b="0" i="0" dirty="0">
                <a:solidFill>
                  <a:srgbClr val="000000"/>
                </a:solidFill>
                <a:effectLst/>
                <a:latin typeface="Helvetica Neue"/>
              </a:rPr>
              <a:t>EC</a:t>
            </a:r>
            <a:r>
              <a:rPr lang="ja-JP" altLang="en-US" b="0" i="0" dirty="0">
                <a:solidFill>
                  <a:srgbClr val="000000"/>
                </a:solidFill>
                <a:effectLst/>
                <a:latin typeface="Helvetica Neue"/>
              </a:rPr>
              <a:t>モールから受注した</a:t>
            </a:r>
            <a:r>
              <a:rPr lang="en-US" altLang="ja-JP" b="0" i="0" dirty="0">
                <a:solidFill>
                  <a:srgbClr val="000000"/>
                </a:solidFill>
                <a:effectLst/>
                <a:latin typeface="Helvetica Neue"/>
              </a:rPr>
              <a:t>90</a:t>
            </a:r>
            <a:r>
              <a:rPr lang="ja-JP" altLang="en-US" b="0" i="0" dirty="0">
                <a:solidFill>
                  <a:srgbClr val="000000"/>
                </a:solidFill>
                <a:effectLst/>
                <a:latin typeface="Helvetica Neue"/>
              </a:rPr>
              <a:t>％以上のオーダーに対し、当日・翌日配達を実施。ある「アジアナンバーワン」倉庫では、</a:t>
            </a:r>
            <a:r>
              <a:rPr lang="en-US" altLang="ja-JP" b="0" i="0" dirty="0">
                <a:solidFill>
                  <a:srgbClr val="000000"/>
                </a:solidFill>
                <a:effectLst/>
                <a:latin typeface="Helvetica Neue"/>
              </a:rPr>
              <a:t>11</a:t>
            </a:r>
            <a:r>
              <a:rPr lang="ja-JP" altLang="en-US" b="0" i="0" dirty="0">
                <a:solidFill>
                  <a:srgbClr val="000000"/>
                </a:solidFill>
                <a:effectLst/>
                <a:latin typeface="Helvetica Neue"/>
              </a:rPr>
              <a:t>月</a:t>
            </a:r>
            <a:r>
              <a:rPr lang="en-US" altLang="ja-JP" b="0" i="0" dirty="0">
                <a:solidFill>
                  <a:srgbClr val="000000"/>
                </a:solidFill>
                <a:effectLst/>
                <a:latin typeface="Helvetica Neue"/>
              </a:rPr>
              <a:t>11</a:t>
            </a:r>
            <a:r>
              <a:rPr lang="ja-JP" altLang="en-US" b="0" i="0" dirty="0">
                <a:solidFill>
                  <a:srgbClr val="000000"/>
                </a:solidFill>
                <a:effectLst/>
                <a:latin typeface="Helvetica Neue"/>
              </a:rPr>
              <a:t>日当日の受注処理数が</a:t>
            </a:r>
            <a:r>
              <a:rPr lang="en-US" altLang="ja-JP" b="0" i="0" dirty="0">
                <a:solidFill>
                  <a:srgbClr val="000000"/>
                </a:solidFill>
                <a:effectLst/>
                <a:latin typeface="Helvetica Neue"/>
              </a:rPr>
              <a:t>70</a:t>
            </a:r>
            <a:r>
              <a:rPr lang="ja-JP" altLang="en-US" b="0" i="0" dirty="0">
                <a:solidFill>
                  <a:srgbClr val="000000"/>
                </a:solidFill>
                <a:effectLst/>
                <a:latin typeface="Helvetica Neue"/>
              </a:rPr>
              <a:t>万件を超え、物流業界の最高記録を残したという。</a:t>
            </a:r>
            <a:endParaRPr kumimoji="1" lang="ja-JP" altLang="en-US" dirty="0"/>
          </a:p>
        </p:txBody>
      </p:sp>
    </p:spTree>
    <p:extLst>
      <p:ext uri="{BB962C8B-B14F-4D97-AF65-F5344CB8AC3E}">
        <p14:creationId xmlns:p14="http://schemas.microsoft.com/office/powerpoint/2010/main" val="2640151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F169F-F66E-49DA-81F8-EA5C0D87C07D}"/>
              </a:ext>
            </a:extLst>
          </p:cNvPr>
          <p:cNvSpPr>
            <a:spLocks noGrp="1"/>
          </p:cNvSpPr>
          <p:nvPr>
            <p:ph type="title"/>
          </p:nvPr>
        </p:nvSpPr>
        <p:spPr/>
        <p:txBody>
          <a:bodyPr/>
          <a:lstStyle/>
          <a:p>
            <a:r>
              <a:rPr kumimoji="1" lang="ja-JP" altLang="en-US" sz="4400" dirty="0"/>
              <a:t>中国の</a:t>
            </a:r>
            <a:r>
              <a:rPr kumimoji="1" lang="en-US" altLang="ja-JP" sz="4400" dirty="0"/>
              <a:t>DX</a:t>
            </a:r>
            <a:r>
              <a:rPr kumimoji="1" lang="ja-JP" altLang="en-US" sz="4400" dirty="0"/>
              <a:t>事例</a:t>
            </a:r>
            <a:endParaRPr kumimoji="1" lang="ja-JP" altLang="en-US" dirty="0"/>
          </a:p>
        </p:txBody>
      </p:sp>
      <p:sp>
        <p:nvSpPr>
          <p:cNvPr id="3" name="コンテンツ プレースホルダー 2">
            <a:extLst>
              <a:ext uri="{FF2B5EF4-FFF2-40B4-BE49-F238E27FC236}">
                <a16:creationId xmlns:a16="http://schemas.microsoft.com/office/drawing/2014/main" id="{B78763EB-30E2-4F15-8B28-C2DB482B9CEF}"/>
              </a:ext>
            </a:extLst>
          </p:cNvPr>
          <p:cNvSpPr>
            <a:spLocks noGrp="1"/>
          </p:cNvSpPr>
          <p:nvPr>
            <p:ph idx="1"/>
          </p:nvPr>
        </p:nvSpPr>
        <p:spPr/>
        <p:txBody>
          <a:bodyPr/>
          <a:lstStyle/>
          <a:p>
            <a:r>
              <a:rPr kumimoji="1" lang="en-US" altLang="ja-JP" sz="2800" dirty="0"/>
              <a:t>IoT</a:t>
            </a:r>
            <a:r>
              <a:rPr kumimoji="1" lang="ja-JP" altLang="en-US" sz="2800" dirty="0"/>
              <a:t>プラットフォーム：「</a:t>
            </a:r>
            <a:r>
              <a:rPr lang="en-US" altLang="ja-JP" b="0" i="0" dirty="0" err="1">
                <a:solidFill>
                  <a:srgbClr val="000000"/>
                </a:solidFill>
                <a:effectLst/>
                <a:latin typeface="Helvetica Neue"/>
              </a:rPr>
              <a:t>Tuya</a:t>
            </a:r>
            <a:r>
              <a:rPr lang="en-US" altLang="ja-JP" b="0" i="0" dirty="0">
                <a:solidFill>
                  <a:srgbClr val="000000"/>
                </a:solidFill>
                <a:effectLst/>
                <a:latin typeface="Helvetica Neue"/>
              </a:rPr>
              <a:t> Smart(</a:t>
            </a:r>
            <a:r>
              <a:rPr kumimoji="1" lang="ja-JP" altLang="en-US" sz="2800" dirty="0"/>
              <a:t>塗鴉智能</a:t>
            </a:r>
            <a:r>
              <a:rPr kumimoji="1" lang="en-US" altLang="ja-JP" sz="2800" dirty="0"/>
              <a:t>)</a:t>
            </a:r>
            <a:r>
              <a:rPr kumimoji="1" lang="ja-JP" altLang="en-US" sz="2800" dirty="0"/>
              <a:t>」</a:t>
            </a:r>
            <a:endParaRPr kumimoji="1" lang="en-US" altLang="ja-JP" sz="2800" dirty="0"/>
          </a:p>
          <a:p>
            <a:endParaRPr kumimoji="1" lang="ja-JP" altLang="en-US" dirty="0"/>
          </a:p>
        </p:txBody>
      </p:sp>
      <p:pic>
        <p:nvPicPr>
          <p:cNvPr id="5" name="図 4">
            <a:extLst>
              <a:ext uri="{FF2B5EF4-FFF2-40B4-BE49-F238E27FC236}">
                <a16:creationId xmlns:a16="http://schemas.microsoft.com/office/drawing/2014/main" id="{E11FB8BC-D298-42ED-A007-B911296F29D6}"/>
              </a:ext>
            </a:extLst>
          </p:cNvPr>
          <p:cNvPicPr>
            <a:picLocks noChangeAspect="1"/>
          </p:cNvPicPr>
          <p:nvPr/>
        </p:nvPicPr>
        <p:blipFill>
          <a:blip r:embed="rId2"/>
          <a:stretch>
            <a:fillRect/>
          </a:stretch>
        </p:blipFill>
        <p:spPr>
          <a:xfrm>
            <a:off x="287939" y="2743417"/>
            <a:ext cx="7725012" cy="3574198"/>
          </a:xfrm>
          <a:prstGeom prst="rect">
            <a:avLst/>
          </a:prstGeom>
        </p:spPr>
      </p:pic>
      <p:sp>
        <p:nvSpPr>
          <p:cNvPr id="6" name="テキスト ボックス 5">
            <a:extLst>
              <a:ext uri="{FF2B5EF4-FFF2-40B4-BE49-F238E27FC236}">
                <a16:creationId xmlns:a16="http://schemas.microsoft.com/office/drawing/2014/main" id="{42662616-7D57-4222-BF4E-F20FF614784A}"/>
              </a:ext>
            </a:extLst>
          </p:cNvPr>
          <p:cNvSpPr txBox="1"/>
          <p:nvPr/>
        </p:nvSpPr>
        <p:spPr>
          <a:xfrm>
            <a:off x="8144150" y="2960855"/>
            <a:ext cx="3773765" cy="3139321"/>
          </a:xfrm>
          <a:prstGeom prst="rect">
            <a:avLst/>
          </a:prstGeom>
          <a:noFill/>
        </p:spPr>
        <p:txBody>
          <a:bodyPr wrap="square" rtlCol="0">
            <a:spAutoFit/>
          </a:bodyPr>
          <a:lstStyle/>
          <a:p>
            <a:r>
              <a:rPr lang="ja-JP" altLang="en-US" b="0" i="0" dirty="0">
                <a:solidFill>
                  <a:srgbClr val="000000"/>
                </a:solidFill>
                <a:effectLst/>
                <a:latin typeface="Helvetica Neue"/>
              </a:rPr>
              <a:t>　</a:t>
            </a:r>
            <a:r>
              <a:rPr lang="en-US" altLang="ja-JP" b="0" i="0" dirty="0" err="1">
                <a:solidFill>
                  <a:srgbClr val="000000"/>
                </a:solidFill>
                <a:effectLst/>
                <a:latin typeface="Helvetica Neue"/>
              </a:rPr>
              <a:t>Tuya</a:t>
            </a:r>
            <a:r>
              <a:rPr lang="en-US" altLang="ja-JP" b="0" i="0" dirty="0">
                <a:solidFill>
                  <a:srgbClr val="000000"/>
                </a:solidFill>
                <a:effectLst/>
                <a:latin typeface="Helvetica Neue"/>
              </a:rPr>
              <a:t> Smart</a:t>
            </a:r>
            <a:r>
              <a:rPr lang="ja-JP" altLang="en-US" b="0" i="0" dirty="0">
                <a:solidFill>
                  <a:srgbClr val="000000"/>
                </a:solidFill>
                <a:effectLst/>
                <a:latin typeface="Helvetica Neue"/>
              </a:rPr>
              <a:t>は、グローバルインテリジェントプラットフォームとして</a:t>
            </a:r>
            <a:r>
              <a:rPr lang="en-US" altLang="ja-JP" b="0" i="0" dirty="0">
                <a:solidFill>
                  <a:srgbClr val="000000"/>
                </a:solidFill>
                <a:effectLst/>
                <a:latin typeface="Helvetica Neue"/>
              </a:rPr>
              <a:t>2014</a:t>
            </a:r>
            <a:r>
              <a:rPr lang="ja-JP" altLang="en-US" b="0" i="0" dirty="0">
                <a:solidFill>
                  <a:srgbClr val="000000"/>
                </a:solidFill>
                <a:effectLst/>
                <a:latin typeface="Helvetica Neue"/>
              </a:rPr>
              <a:t>年</a:t>
            </a:r>
            <a:r>
              <a:rPr lang="en-US" altLang="ja-JP" b="0" i="0" dirty="0">
                <a:solidFill>
                  <a:srgbClr val="000000"/>
                </a:solidFill>
                <a:effectLst/>
                <a:latin typeface="Helvetica Neue"/>
              </a:rPr>
              <a:t>6</a:t>
            </a:r>
            <a:r>
              <a:rPr lang="ja-JP" altLang="en-US" b="0" i="0" dirty="0">
                <a:solidFill>
                  <a:srgbClr val="000000"/>
                </a:solidFill>
                <a:effectLst/>
                <a:latin typeface="Helvetica Neue"/>
              </a:rPr>
              <a:t>月に設立され</a:t>
            </a:r>
            <a:r>
              <a:rPr lang="ja-JP" altLang="en-US" dirty="0">
                <a:solidFill>
                  <a:srgbClr val="000000"/>
                </a:solidFill>
                <a:latin typeface="Helvetica Neue"/>
              </a:rPr>
              <a:t>ました</a:t>
            </a:r>
            <a:r>
              <a:rPr lang="ja-JP" altLang="en-US" b="0" i="0" dirty="0">
                <a:solidFill>
                  <a:srgbClr val="000000"/>
                </a:solidFill>
                <a:effectLst/>
                <a:latin typeface="Helvetica Neue"/>
              </a:rPr>
              <a:t>。</a:t>
            </a:r>
            <a:r>
              <a:rPr lang="en-US" altLang="ja-JP" b="0" i="0" dirty="0" err="1">
                <a:solidFill>
                  <a:srgbClr val="000000"/>
                </a:solidFill>
                <a:effectLst/>
                <a:latin typeface="Helvetica Neue"/>
              </a:rPr>
              <a:t>Tuya</a:t>
            </a:r>
            <a:r>
              <a:rPr lang="en-US" altLang="ja-JP" b="0" i="0" dirty="0">
                <a:solidFill>
                  <a:srgbClr val="000000"/>
                </a:solidFill>
                <a:effectLst/>
                <a:latin typeface="Helvetica Neue"/>
              </a:rPr>
              <a:t> Smart</a:t>
            </a:r>
            <a:r>
              <a:rPr lang="ja-JP" altLang="en-US" b="0" i="0" dirty="0">
                <a:solidFill>
                  <a:srgbClr val="000000"/>
                </a:solidFill>
                <a:effectLst/>
                <a:latin typeface="Helvetica Neue"/>
              </a:rPr>
              <a:t>は、消費者、製造ブランド、</a:t>
            </a:r>
            <a:r>
              <a:rPr lang="en-US" altLang="ja-JP" b="0" i="0" dirty="0">
                <a:solidFill>
                  <a:srgbClr val="000000"/>
                </a:solidFill>
                <a:effectLst/>
                <a:latin typeface="Helvetica Neue"/>
              </a:rPr>
              <a:t>OEM</a:t>
            </a:r>
            <a:r>
              <a:rPr lang="ja-JP" altLang="en-US" b="0" i="0" dirty="0">
                <a:solidFill>
                  <a:srgbClr val="000000"/>
                </a:solidFill>
                <a:effectLst/>
                <a:latin typeface="Helvetica Neue"/>
              </a:rPr>
              <a:t>および小売業者のインテリジェント部門でのニーズを満たすために、人工知能</a:t>
            </a:r>
            <a:r>
              <a:rPr lang="en-US" altLang="ja-JP" b="0" i="0" dirty="0">
                <a:solidFill>
                  <a:srgbClr val="000000"/>
                </a:solidFill>
                <a:effectLst/>
                <a:latin typeface="Helvetica Neue"/>
              </a:rPr>
              <a:t>IoT</a:t>
            </a:r>
            <a:r>
              <a:rPr lang="ja-JP" altLang="en-US" b="0" i="0" dirty="0">
                <a:solidFill>
                  <a:srgbClr val="000000"/>
                </a:solidFill>
                <a:effectLst/>
                <a:latin typeface="Helvetica Neue"/>
              </a:rPr>
              <a:t>ワンストップソリューションを提供します。その中には、インテリジェントモジュールへのアクセス、</a:t>
            </a:r>
            <a:r>
              <a:rPr lang="en-US" altLang="ja-JP" b="0" i="0" dirty="0">
                <a:solidFill>
                  <a:srgbClr val="000000"/>
                </a:solidFill>
                <a:effectLst/>
                <a:latin typeface="Helvetica Neue"/>
              </a:rPr>
              <a:t>IoT</a:t>
            </a:r>
            <a:r>
              <a:rPr lang="ja-JP" altLang="en-US" b="0" i="0" dirty="0">
                <a:solidFill>
                  <a:srgbClr val="000000"/>
                </a:solidFill>
                <a:effectLst/>
                <a:latin typeface="Helvetica Neue"/>
              </a:rPr>
              <a:t>クラウドサービス、</a:t>
            </a:r>
            <a:r>
              <a:rPr lang="en-US" altLang="ja-JP" b="0" i="0" dirty="0">
                <a:solidFill>
                  <a:srgbClr val="000000"/>
                </a:solidFill>
                <a:effectLst/>
                <a:latin typeface="Helvetica Neue"/>
              </a:rPr>
              <a:t>APP</a:t>
            </a:r>
            <a:r>
              <a:rPr lang="ja-JP" altLang="en-US" b="0" i="0" dirty="0">
                <a:solidFill>
                  <a:srgbClr val="000000"/>
                </a:solidFill>
                <a:effectLst/>
                <a:latin typeface="Helvetica Neue"/>
              </a:rPr>
              <a:t>ソフトウェア開発も含まれています。</a:t>
            </a:r>
            <a:endParaRPr kumimoji="1" lang="ja-JP" altLang="en-US" dirty="0"/>
          </a:p>
        </p:txBody>
      </p:sp>
    </p:spTree>
    <p:extLst>
      <p:ext uri="{BB962C8B-B14F-4D97-AF65-F5344CB8AC3E}">
        <p14:creationId xmlns:p14="http://schemas.microsoft.com/office/powerpoint/2010/main" val="205524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4F169F-F66E-49DA-81F8-EA5C0D87C07D}"/>
              </a:ext>
            </a:extLst>
          </p:cNvPr>
          <p:cNvSpPr>
            <a:spLocks noGrp="1"/>
          </p:cNvSpPr>
          <p:nvPr>
            <p:ph type="title"/>
          </p:nvPr>
        </p:nvSpPr>
        <p:spPr/>
        <p:txBody>
          <a:bodyPr/>
          <a:lstStyle/>
          <a:p>
            <a:r>
              <a:rPr kumimoji="1" lang="ja-JP" altLang="en-US" sz="4400" dirty="0"/>
              <a:t>中国の</a:t>
            </a:r>
            <a:r>
              <a:rPr kumimoji="1" lang="en-US" altLang="ja-JP" sz="4400" dirty="0"/>
              <a:t>DX</a:t>
            </a:r>
            <a:r>
              <a:rPr kumimoji="1" lang="ja-JP" altLang="en-US" sz="4400" dirty="0"/>
              <a:t>事例</a:t>
            </a:r>
            <a:endParaRPr kumimoji="1" lang="ja-JP" altLang="en-US" dirty="0"/>
          </a:p>
        </p:txBody>
      </p:sp>
      <p:sp>
        <p:nvSpPr>
          <p:cNvPr id="3" name="コンテンツ プレースホルダー 2">
            <a:extLst>
              <a:ext uri="{FF2B5EF4-FFF2-40B4-BE49-F238E27FC236}">
                <a16:creationId xmlns:a16="http://schemas.microsoft.com/office/drawing/2014/main" id="{B78763EB-30E2-4F15-8B28-C2DB482B9CEF}"/>
              </a:ext>
            </a:extLst>
          </p:cNvPr>
          <p:cNvSpPr>
            <a:spLocks noGrp="1"/>
          </p:cNvSpPr>
          <p:nvPr>
            <p:ph idx="1"/>
          </p:nvPr>
        </p:nvSpPr>
        <p:spPr/>
        <p:txBody>
          <a:bodyPr/>
          <a:lstStyle/>
          <a:p>
            <a:r>
              <a:rPr kumimoji="1" lang="ja-JP" altLang="en-US" sz="2800" dirty="0"/>
              <a:t>仮想通貨：「デジタル人民元」</a:t>
            </a:r>
            <a:endParaRPr kumimoji="1" lang="en-US" altLang="ja-JP" sz="2800" dirty="0"/>
          </a:p>
          <a:p>
            <a:endParaRPr kumimoji="1" lang="en-US" altLang="ja-JP" sz="2800" dirty="0"/>
          </a:p>
          <a:p>
            <a:endParaRPr kumimoji="1" lang="ja-JP" altLang="en-US" dirty="0"/>
          </a:p>
        </p:txBody>
      </p:sp>
      <p:sp>
        <p:nvSpPr>
          <p:cNvPr id="4" name="テキスト ボックス 3">
            <a:extLst>
              <a:ext uri="{FF2B5EF4-FFF2-40B4-BE49-F238E27FC236}">
                <a16:creationId xmlns:a16="http://schemas.microsoft.com/office/drawing/2014/main" id="{66E04D71-86F7-461B-9240-B7D7B474147D}"/>
              </a:ext>
            </a:extLst>
          </p:cNvPr>
          <p:cNvSpPr txBox="1"/>
          <p:nvPr/>
        </p:nvSpPr>
        <p:spPr>
          <a:xfrm>
            <a:off x="1041520" y="2677556"/>
            <a:ext cx="5228652" cy="3693319"/>
          </a:xfrm>
          <a:prstGeom prst="rect">
            <a:avLst/>
          </a:prstGeom>
          <a:noFill/>
        </p:spPr>
        <p:txBody>
          <a:bodyPr wrap="square" rtlCol="0">
            <a:spAutoFit/>
          </a:bodyPr>
          <a:lstStyle/>
          <a:p>
            <a:r>
              <a:rPr kumimoji="1" lang="ja-JP" altLang="en-US" dirty="0"/>
              <a:t>　「デジタル人民元」とは、本質的には、中国の国家の信用によって保証され、中国人民銀行が発行する法定通貨で、デジタル化された現金で、紙幣・硬貨と完全に等価のものです。</a:t>
            </a:r>
            <a:endParaRPr kumimoji="1" lang="en-US" altLang="ja-JP" dirty="0"/>
          </a:p>
          <a:p>
            <a:r>
              <a:rPr kumimoji="1" lang="ja-JP" altLang="en-US" dirty="0"/>
              <a:t>　専門家によると、デジタル人民元が広く注目されるのは、便利で速いという特徴です。支払人と受取人しかいないため、この支払い方法はリアルタイムで入金が可能です。オフラインでも、現金と同じように支払うことができます。さらに重要なことは、業者や第三者のプラットフォームが消費者の個人情報や支払いデータにアクセスすることができない制御可能な匿名性のおかげで、よりプライバシーの安全性が高いです。</a:t>
            </a:r>
            <a:endParaRPr kumimoji="1" lang="en-US" altLang="ja-JP" dirty="0"/>
          </a:p>
        </p:txBody>
      </p:sp>
      <p:pic>
        <p:nvPicPr>
          <p:cNvPr id="22530" name="Picture 2" descr="数字人民币在深圳小试牛刀，中奖者忙着加油、聚餐……">
            <a:extLst>
              <a:ext uri="{FF2B5EF4-FFF2-40B4-BE49-F238E27FC236}">
                <a16:creationId xmlns:a16="http://schemas.microsoft.com/office/drawing/2014/main" id="{5ACB3E7E-ACCC-4775-8722-93AFED53B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138" y="2144120"/>
            <a:ext cx="3263130" cy="4348120"/>
          </a:xfrm>
          <a:prstGeom prst="rect">
            <a:avLst/>
          </a:prstGeom>
          <a:noFill/>
        </p:spPr>
      </p:pic>
    </p:spTree>
    <p:extLst>
      <p:ext uri="{BB962C8B-B14F-4D97-AF65-F5344CB8AC3E}">
        <p14:creationId xmlns:p14="http://schemas.microsoft.com/office/powerpoint/2010/main" val="190425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A25A6B-B6BD-41DF-A62F-F04B671BFDE6}"/>
              </a:ext>
            </a:extLst>
          </p:cNvPr>
          <p:cNvSpPr>
            <a:spLocks noGrp="1"/>
          </p:cNvSpPr>
          <p:nvPr>
            <p:ph type="title"/>
          </p:nvPr>
        </p:nvSpPr>
        <p:spPr/>
        <p:txBody>
          <a:bodyPr>
            <a:normAutofit/>
          </a:bodyPr>
          <a:lstStyle/>
          <a:p>
            <a:r>
              <a:rPr kumimoji="1" lang="ja-JP" altLang="en-US" sz="4000" dirty="0"/>
              <a:t>中国の</a:t>
            </a:r>
            <a:r>
              <a:rPr kumimoji="1" lang="en-US" altLang="ja-JP" sz="4000" dirty="0"/>
              <a:t>DX</a:t>
            </a:r>
            <a:r>
              <a:rPr kumimoji="1" lang="ja-JP" altLang="en-US" sz="4000" dirty="0"/>
              <a:t>事例</a:t>
            </a:r>
          </a:p>
        </p:txBody>
      </p:sp>
      <p:sp>
        <p:nvSpPr>
          <p:cNvPr id="3" name="コンテンツ プレースホルダー 2">
            <a:extLst>
              <a:ext uri="{FF2B5EF4-FFF2-40B4-BE49-F238E27FC236}">
                <a16:creationId xmlns:a16="http://schemas.microsoft.com/office/drawing/2014/main" id="{A6344B21-7D93-4760-AE4C-E6B44359455A}"/>
              </a:ext>
            </a:extLst>
          </p:cNvPr>
          <p:cNvSpPr>
            <a:spLocks noGrp="1"/>
          </p:cNvSpPr>
          <p:nvPr>
            <p:ph idx="1"/>
          </p:nvPr>
        </p:nvSpPr>
        <p:spPr>
          <a:xfrm>
            <a:off x="845126" y="1828800"/>
            <a:ext cx="11114973" cy="4823209"/>
          </a:xfrm>
        </p:spPr>
        <p:txBody>
          <a:bodyPr>
            <a:normAutofit/>
          </a:bodyPr>
          <a:lstStyle/>
          <a:p>
            <a:r>
              <a:rPr kumimoji="1" lang="ja-JP" altLang="en-US" sz="2400" dirty="0"/>
              <a:t>スマートシティ：</a:t>
            </a:r>
            <a:r>
              <a:rPr lang="ja-JP" altLang="en-US" sz="2400" dirty="0"/>
              <a:t>アリババによるスマートシティ先行事例「城市大脳（シティブレイン）」</a:t>
            </a:r>
            <a:endParaRPr kumimoji="1" lang="ja-JP" altLang="en-US" sz="2400" dirty="0"/>
          </a:p>
        </p:txBody>
      </p:sp>
      <p:sp>
        <p:nvSpPr>
          <p:cNvPr id="6" name="テキスト ボックス 5">
            <a:extLst>
              <a:ext uri="{FF2B5EF4-FFF2-40B4-BE49-F238E27FC236}">
                <a16:creationId xmlns:a16="http://schemas.microsoft.com/office/drawing/2014/main" id="{785312CD-DE34-4081-93C9-7AE663C266C2}"/>
              </a:ext>
            </a:extLst>
          </p:cNvPr>
          <p:cNvSpPr txBox="1"/>
          <p:nvPr/>
        </p:nvSpPr>
        <p:spPr>
          <a:xfrm>
            <a:off x="670182" y="2404692"/>
            <a:ext cx="5295480" cy="4247317"/>
          </a:xfrm>
          <a:prstGeom prst="rect">
            <a:avLst/>
          </a:prstGeom>
          <a:noFill/>
        </p:spPr>
        <p:txBody>
          <a:bodyPr wrap="square" rtlCol="0">
            <a:spAutoFit/>
          </a:bodyPr>
          <a:lstStyle/>
          <a:p>
            <a:r>
              <a:rPr lang="ja-JP" altLang="en-US" b="0" i="0" dirty="0">
                <a:solidFill>
                  <a:srgbClr val="000000"/>
                </a:solidFill>
                <a:effectLst/>
                <a:latin typeface="Helvetica Neue"/>
              </a:rPr>
              <a:t>　同市に本社を置くアリババが主体となって開発した「シティブレイン」というクラウド型のデジタルプラットフォームを採用する杭州市では、交通状況をリアルタイム映像で監視する</a:t>
            </a:r>
            <a:r>
              <a:rPr lang="en-US" altLang="ja-JP" b="0" i="0" dirty="0">
                <a:solidFill>
                  <a:srgbClr val="000000"/>
                </a:solidFill>
                <a:effectLst/>
                <a:latin typeface="Helvetica Neue"/>
              </a:rPr>
              <a:t>AI</a:t>
            </a:r>
            <a:r>
              <a:rPr lang="ja-JP" altLang="en-US" b="0" i="0" dirty="0">
                <a:solidFill>
                  <a:srgbClr val="000000"/>
                </a:solidFill>
                <a:effectLst/>
                <a:latin typeface="Helvetica Neue"/>
              </a:rPr>
              <a:t>を導入し、信号機の切替による渋滞緩和や事故発生時の警察への自動通報システムを確立。その結果、自動車の走行速度が</a:t>
            </a:r>
            <a:r>
              <a:rPr lang="en-US" altLang="ja-JP" b="0" i="0" dirty="0">
                <a:solidFill>
                  <a:srgbClr val="000000"/>
                </a:solidFill>
                <a:effectLst/>
                <a:latin typeface="Helvetica Neue"/>
              </a:rPr>
              <a:t>15%</a:t>
            </a:r>
            <a:r>
              <a:rPr lang="ja-JP" altLang="en-US" b="0" i="0" dirty="0">
                <a:solidFill>
                  <a:srgbClr val="000000"/>
                </a:solidFill>
                <a:effectLst/>
                <a:latin typeface="Helvetica Neue"/>
              </a:rPr>
              <a:t>上昇して渋滞緩和につながり、パトカーや救急車などの緊急車両の到着時間短縮や、自動通報により二次事故の防止に大きく役立ったといわれています。</a:t>
            </a:r>
          </a:p>
          <a:p>
            <a:r>
              <a:rPr lang="ja-JP" altLang="en-US" dirty="0">
                <a:solidFill>
                  <a:srgbClr val="000000"/>
                </a:solidFill>
                <a:latin typeface="Helvetica Neue"/>
              </a:rPr>
              <a:t>　</a:t>
            </a:r>
            <a:r>
              <a:rPr lang="ja-JP" altLang="en-US" b="0" i="0" dirty="0">
                <a:solidFill>
                  <a:srgbClr val="000000"/>
                </a:solidFill>
                <a:effectLst/>
                <a:latin typeface="Helvetica Neue"/>
              </a:rPr>
              <a:t>そのほか、消防署に対して火災発生エリアの消火栓やガス管の情報を提供したり、水道管の水漏れを検知してエネルギー管理を行ったりする</a:t>
            </a:r>
            <a:r>
              <a:rPr lang="en-US" altLang="ja-JP" b="0" i="0" dirty="0">
                <a:solidFill>
                  <a:srgbClr val="000000"/>
                </a:solidFill>
                <a:effectLst/>
                <a:latin typeface="Helvetica Neue"/>
              </a:rPr>
              <a:t>AI</a:t>
            </a:r>
            <a:r>
              <a:rPr lang="ja-JP" altLang="en-US" b="0" i="0" dirty="0">
                <a:solidFill>
                  <a:srgbClr val="000000"/>
                </a:solidFill>
                <a:effectLst/>
                <a:latin typeface="Helvetica Neue"/>
              </a:rPr>
              <a:t>システムも実装。杭州市にある杭州蕭山国際空港ではアリババクラウド（</a:t>
            </a:r>
            <a:r>
              <a:rPr lang="en-US" altLang="ja-JP" b="0" i="0" dirty="0">
                <a:solidFill>
                  <a:srgbClr val="000000"/>
                </a:solidFill>
                <a:effectLst/>
                <a:latin typeface="Helvetica Neue"/>
              </a:rPr>
              <a:t>Alibaba Cloud</a:t>
            </a:r>
            <a:r>
              <a:rPr lang="ja-JP" altLang="en-US" b="0" i="0" dirty="0">
                <a:solidFill>
                  <a:srgbClr val="000000"/>
                </a:solidFill>
                <a:effectLst/>
                <a:latin typeface="Helvetica Neue"/>
              </a:rPr>
              <a:t>）の</a:t>
            </a:r>
            <a:r>
              <a:rPr lang="en-US" altLang="ja-JP" b="0" i="0" dirty="0">
                <a:solidFill>
                  <a:srgbClr val="000000"/>
                </a:solidFill>
                <a:effectLst/>
                <a:latin typeface="Helvetica Neue"/>
              </a:rPr>
              <a:t>AI</a:t>
            </a:r>
            <a:r>
              <a:rPr lang="ja-JP" altLang="en-US" b="0" i="0" dirty="0">
                <a:solidFill>
                  <a:srgbClr val="000000"/>
                </a:solidFill>
                <a:effectLst/>
                <a:latin typeface="Helvetica Neue"/>
              </a:rPr>
              <a:t>技術を活用し、顔認証による搭乗ゲートでの本人確認も進められています。</a:t>
            </a:r>
            <a:endParaRPr kumimoji="1" lang="ja-JP" altLang="en-US" dirty="0"/>
          </a:p>
        </p:txBody>
      </p:sp>
      <p:pic>
        <p:nvPicPr>
          <p:cNvPr id="1026" name="Picture 2">
            <a:extLst>
              <a:ext uri="{FF2B5EF4-FFF2-40B4-BE49-F238E27FC236}">
                <a16:creationId xmlns:a16="http://schemas.microsoft.com/office/drawing/2014/main" id="{9BD2CD64-7613-4855-8728-EB569B5AE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339" y="2610848"/>
            <a:ext cx="4904174" cy="3678130"/>
          </a:xfrm>
          <a:prstGeom prst="rect">
            <a:avLst/>
          </a:prstGeom>
          <a:noFill/>
        </p:spPr>
      </p:pic>
    </p:spTree>
    <p:extLst>
      <p:ext uri="{BB962C8B-B14F-4D97-AF65-F5344CB8AC3E}">
        <p14:creationId xmlns:p14="http://schemas.microsoft.com/office/powerpoint/2010/main" val="1754323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BB35E3-EBDB-43C9-A80B-162FEB8B4654}"/>
              </a:ext>
            </a:extLst>
          </p:cNvPr>
          <p:cNvSpPr>
            <a:spLocks noGrp="1"/>
          </p:cNvSpPr>
          <p:nvPr>
            <p:ph type="title"/>
          </p:nvPr>
        </p:nvSpPr>
        <p:spPr/>
        <p:txBody>
          <a:bodyPr/>
          <a:lstStyle/>
          <a:p>
            <a:r>
              <a:rPr lang="ja-JP" altLang="en-US" sz="4000" dirty="0"/>
              <a:t>中国の</a:t>
            </a:r>
            <a:r>
              <a:rPr lang="en-US" altLang="ja-JP" sz="4000" dirty="0"/>
              <a:t>DX</a:t>
            </a:r>
            <a:r>
              <a:rPr lang="ja-JP" altLang="en-US" sz="4000" dirty="0"/>
              <a:t>現状</a:t>
            </a:r>
          </a:p>
        </p:txBody>
      </p:sp>
      <p:sp>
        <p:nvSpPr>
          <p:cNvPr id="3" name="コンテンツ プレースホルダー 2">
            <a:extLst>
              <a:ext uri="{FF2B5EF4-FFF2-40B4-BE49-F238E27FC236}">
                <a16:creationId xmlns:a16="http://schemas.microsoft.com/office/drawing/2014/main" id="{7337F0B0-BB78-441B-BA40-34B80281D83B}"/>
              </a:ext>
            </a:extLst>
          </p:cNvPr>
          <p:cNvSpPr>
            <a:spLocks noGrp="1"/>
          </p:cNvSpPr>
          <p:nvPr>
            <p:ph idx="1"/>
          </p:nvPr>
        </p:nvSpPr>
        <p:spPr/>
        <p:txBody>
          <a:bodyPr/>
          <a:lstStyle/>
          <a:p>
            <a:r>
              <a:rPr lang="ja-JP" altLang="en-US" sz="2400" dirty="0"/>
              <a:t>中国の発展の鍵はテクノロジーの進化だけではありません。テクノロジーが社会実装されることによってインフラの整備が進み、貧困や経済格差、高齢化などの社会的課題が次々に解決されていることに真の成長の原動力があるのです。このように社会問題を改善しつつ、全く新しい価値が次々と生み出されているのです。</a:t>
            </a:r>
          </a:p>
        </p:txBody>
      </p:sp>
    </p:spTree>
    <p:extLst>
      <p:ext uri="{BB962C8B-B14F-4D97-AF65-F5344CB8AC3E}">
        <p14:creationId xmlns:p14="http://schemas.microsoft.com/office/powerpoint/2010/main" val="3166682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A25A6B-B6BD-41DF-A62F-F04B671BFDE6}"/>
              </a:ext>
            </a:extLst>
          </p:cNvPr>
          <p:cNvSpPr>
            <a:spLocks noGrp="1"/>
          </p:cNvSpPr>
          <p:nvPr>
            <p:ph type="title"/>
          </p:nvPr>
        </p:nvSpPr>
        <p:spPr/>
        <p:txBody>
          <a:bodyPr>
            <a:normAutofit/>
          </a:bodyPr>
          <a:lstStyle/>
          <a:p>
            <a:r>
              <a:rPr kumimoji="1" lang="ja-JP" altLang="en-US" sz="4000" dirty="0">
                <a:latin typeface="Open Sans" panose="020B0606030504020204" pitchFamily="34" charset="0"/>
                <a:ea typeface="Open Sans" panose="020B0606030504020204" pitchFamily="34" charset="0"/>
                <a:cs typeface="Open Sans" panose="020B0606030504020204" pitchFamily="34" charset="0"/>
              </a:rPr>
              <a:t>参考資料</a:t>
            </a:r>
            <a:endParaRPr kumimoji="1" lang="ja-JP" altLang="en-US" sz="4000" dirty="0"/>
          </a:p>
        </p:txBody>
      </p:sp>
      <p:sp>
        <p:nvSpPr>
          <p:cNvPr id="3" name="コンテンツ プレースホルダー 2">
            <a:extLst>
              <a:ext uri="{FF2B5EF4-FFF2-40B4-BE49-F238E27FC236}">
                <a16:creationId xmlns:a16="http://schemas.microsoft.com/office/drawing/2014/main" id="{A6344B21-7D93-4760-AE4C-E6B44359455A}"/>
              </a:ext>
            </a:extLst>
          </p:cNvPr>
          <p:cNvSpPr>
            <a:spLocks noGrp="1"/>
          </p:cNvSpPr>
          <p:nvPr>
            <p:ph idx="1"/>
          </p:nvPr>
        </p:nvSpPr>
        <p:spPr>
          <a:xfrm>
            <a:off x="845127" y="1828800"/>
            <a:ext cx="10515600" cy="4823209"/>
          </a:xfrm>
        </p:spPr>
        <p:txBody>
          <a:bodyPr>
            <a:normAutofit lnSpcReduction="10000"/>
          </a:bodyPr>
          <a:lstStyle/>
          <a:p>
            <a:r>
              <a:rPr lang="ja-JP" altLang="en-US" sz="2000" dirty="0"/>
              <a:t>「今さら聞けないデジタルトランスフォーメーションの意味と課題」</a:t>
            </a:r>
            <a:r>
              <a:rPr lang="en-US" altLang="ja-JP" sz="2000" dirty="0"/>
              <a:t>, </a:t>
            </a:r>
            <a:r>
              <a:rPr lang="en-US" altLang="ja-JP" sz="2000" dirty="0">
                <a:hlinkClick r:id="rId3"/>
              </a:rPr>
              <a:t>https://blog.misosil.com/dx/</a:t>
            </a:r>
            <a:endParaRPr lang="en-US" altLang="ja-JP" sz="2000" dirty="0"/>
          </a:p>
          <a:p>
            <a:r>
              <a:rPr lang="ja-JP" altLang="en-US" sz="2000" dirty="0"/>
              <a:t>「</a:t>
            </a:r>
            <a:r>
              <a:rPr lang="en-US" altLang="ja-JP" sz="2000" dirty="0"/>
              <a:t>【</a:t>
            </a:r>
            <a:r>
              <a:rPr lang="ja-JP" altLang="en-US" sz="2000" dirty="0"/>
              <a:t>重厚長大工業</a:t>
            </a:r>
            <a:r>
              <a:rPr lang="en-US" altLang="ja-JP" sz="2000" dirty="0"/>
              <a:t>×AR】</a:t>
            </a:r>
            <a:r>
              <a:rPr lang="ja-JP" altLang="en-US" sz="2000" dirty="0"/>
              <a:t>工場への</a:t>
            </a:r>
            <a:r>
              <a:rPr lang="en-US" altLang="ja-JP" sz="2000" dirty="0"/>
              <a:t>AR</a:t>
            </a:r>
            <a:r>
              <a:rPr lang="ja-JP" altLang="en-US" sz="2000" dirty="0"/>
              <a:t>の国内活用事例を紹介」</a:t>
            </a:r>
            <a:r>
              <a:rPr lang="en-US" altLang="ja-JP" sz="2000" dirty="0"/>
              <a:t>, </a:t>
            </a:r>
            <a:r>
              <a:rPr lang="en-US" altLang="ja-JP" sz="2000" dirty="0">
                <a:hlinkClick r:id="rId4"/>
              </a:rPr>
              <a:t>https://pretiaar.com/artimes/category/columns/</a:t>
            </a:r>
            <a:endParaRPr lang="en-US" altLang="ja-JP" sz="2000" dirty="0"/>
          </a:p>
          <a:p>
            <a:r>
              <a:rPr lang="ja-JP" altLang="en-US" sz="2000" dirty="0"/>
              <a:t>「</a:t>
            </a:r>
            <a:r>
              <a:rPr lang="en-US" altLang="ja-JP" sz="2000" dirty="0"/>
              <a:t>DX</a:t>
            </a:r>
            <a:r>
              <a:rPr lang="ja-JP" altLang="en-US" sz="2000" dirty="0"/>
              <a:t>先進国の中国から考えるアフターデジタル」</a:t>
            </a:r>
            <a:r>
              <a:rPr lang="en-US" altLang="ja-JP" sz="2000" dirty="0"/>
              <a:t>,</a:t>
            </a:r>
            <a:r>
              <a:rPr lang="ja-JP" altLang="en-US" sz="2000" dirty="0"/>
              <a:t> </a:t>
            </a:r>
            <a:r>
              <a:rPr lang="en-US" altLang="ja-JP" sz="2000" dirty="0">
                <a:hlinkClick r:id="rId5"/>
              </a:rPr>
              <a:t>https://ainow.ai/2020/11/03/246902/</a:t>
            </a:r>
            <a:endParaRPr lang="en-US" altLang="ja-JP" sz="2000" dirty="0"/>
          </a:p>
          <a:p>
            <a:r>
              <a:rPr lang="ja-JP" altLang="en-US" sz="2000" dirty="0"/>
              <a:t>「注目されるアリババ集団「盒馬鮮生」の新小売り戦略（中国）」</a:t>
            </a:r>
            <a:r>
              <a:rPr lang="en-US" altLang="ja-JP" sz="2000" dirty="0"/>
              <a:t>, </a:t>
            </a:r>
            <a:r>
              <a:rPr lang="en-US" altLang="ja-JP" sz="2000" dirty="0">
                <a:hlinkClick r:id="rId6"/>
              </a:rPr>
              <a:t>https://www.jetro.go.jp/biz/areareports/2019/248b8a83cfc18f48.html</a:t>
            </a:r>
            <a:endParaRPr lang="en-US" altLang="ja-JP" sz="2000" dirty="0"/>
          </a:p>
          <a:p>
            <a:r>
              <a:rPr lang="ja-JP" altLang="en-US" sz="2000" dirty="0"/>
              <a:t>「ソフトバンク・ビジョン・ファンド出資の中国オンライン学習アプリ</a:t>
            </a:r>
            <a:r>
              <a:rPr lang="en-US" altLang="ja-JP" sz="2000" dirty="0"/>
              <a:t>Zuoyebang</a:t>
            </a:r>
            <a:r>
              <a:rPr lang="ja-JP" altLang="en-US" sz="2000" dirty="0"/>
              <a:t>が約</a:t>
            </a:r>
            <a:r>
              <a:rPr lang="en-US" altLang="ja-JP" sz="2000" dirty="0"/>
              <a:t>800</a:t>
            </a:r>
            <a:r>
              <a:rPr lang="ja-JP" altLang="en-US" sz="2000" dirty="0"/>
              <a:t>億円を調達」</a:t>
            </a:r>
            <a:r>
              <a:rPr lang="en-US" altLang="ja-JP" sz="2000" dirty="0"/>
              <a:t>, </a:t>
            </a:r>
            <a:r>
              <a:rPr lang="en-US" altLang="ja-JP" sz="2000" dirty="0">
                <a:hlinkClick r:id="rId7"/>
              </a:rPr>
              <a:t>https://jp.techcrunch.com/2020/06/30/2020-06-30-chinese-online-learning-app-zuoyebang-raises-750m/</a:t>
            </a:r>
            <a:endParaRPr lang="en-US" altLang="ja-JP" sz="2000" dirty="0"/>
          </a:p>
          <a:p>
            <a:r>
              <a:rPr lang="ja-JP" altLang="en-US" sz="2000" dirty="0"/>
              <a:t>「</a:t>
            </a:r>
            <a:r>
              <a:rPr lang="en-US" altLang="ja-JP" sz="2000" dirty="0"/>
              <a:t>XAG</a:t>
            </a:r>
            <a:r>
              <a:rPr lang="ja-JP" altLang="en-US" sz="2000" dirty="0"/>
              <a:t>ホームページ」</a:t>
            </a:r>
            <a:r>
              <a:rPr lang="en-US" altLang="ja-JP" sz="2000" dirty="0"/>
              <a:t>, </a:t>
            </a:r>
            <a:r>
              <a:rPr lang="en-US" altLang="ja-JP" sz="2000" dirty="0">
                <a:hlinkClick r:id="rId8"/>
              </a:rPr>
              <a:t>https://www.xa.com/jp</a:t>
            </a:r>
            <a:endParaRPr lang="en-US" altLang="ja-JP" sz="2000" dirty="0"/>
          </a:p>
          <a:p>
            <a:r>
              <a:rPr lang="ja-JP" altLang="en-US" sz="2000" dirty="0"/>
              <a:t>「京東集団が物流受託本格化、世界で</a:t>
            </a:r>
            <a:r>
              <a:rPr lang="en-US" altLang="ja-JP" sz="2000" dirty="0"/>
              <a:t>｢</a:t>
            </a:r>
            <a:r>
              <a:rPr lang="ja-JP" altLang="en-US" sz="2000" dirty="0"/>
              <a:t>スマート物流</a:t>
            </a:r>
            <a:r>
              <a:rPr lang="en-US" altLang="ja-JP" sz="2000" dirty="0"/>
              <a:t>｣</a:t>
            </a:r>
            <a:r>
              <a:rPr lang="ja-JP" altLang="en-US" sz="2000" dirty="0"/>
              <a:t>」</a:t>
            </a:r>
            <a:r>
              <a:rPr lang="en-US" altLang="ja-JP" sz="2000" dirty="0"/>
              <a:t>, </a:t>
            </a:r>
            <a:r>
              <a:rPr lang="en-US" altLang="ja-JP" sz="2000" dirty="0">
                <a:hlinkClick r:id="rId9"/>
              </a:rPr>
              <a:t>https://www.logi-today.com/337448</a:t>
            </a:r>
            <a:endParaRPr lang="en-US" altLang="ja-JP" sz="2000" dirty="0"/>
          </a:p>
          <a:p>
            <a:r>
              <a:rPr lang="ja-JP" altLang="en-US" sz="2000" dirty="0"/>
              <a:t>「デジタル人民元が生活に近づいている」</a:t>
            </a:r>
            <a:r>
              <a:rPr lang="en-US" altLang="ja-JP" sz="2000" dirty="0"/>
              <a:t>, </a:t>
            </a:r>
            <a:r>
              <a:rPr lang="en-US" altLang="ja-JP" sz="2000" dirty="0">
                <a:hlinkClick r:id="rId10"/>
              </a:rPr>
              <a:t>https://www.afpbb.com/articles/-/3347616</a:t>
            </a:r>
            <a:endParaRPr lang="en-US" altLang="ja-JP" sz="2000" dirty="0"/>
          </a:p>
          <a:p>
            <a:r>
              <a:rPr lang="ja-JP" altLang="en-US" sz="2000" dirty="0"/>
              <a:t>「</a:t>
            </a:r>
            <a:r>
              <a:rPr lang="en-US" altLang="ja-JP" sz="2000" dirty="0"/>
              <a:t>【</a:t>
            </a:r>
            <a:r>
              <a:rPr lang="ja-JP" altLang="en-US" sz="2000" dirty="0"/>
              <a:t>都市の未来像・スマートシティとは？前編</a:t>
            </a:r>
            <a:r>
              <a:rPr lang="en-US" altLang="ja-JP" sz="2000" dirty="0"/>
              <a:t>】</a:t>
            </a:r>
            <a:r>
              <a:rPr lang="ja-JP" altLang="en-US" sz="2000" dirty="0"/>
              <a:t>中国の最新スマートシティ事情」</a:t>
            </a:r>
            <a:r>
              <a:rPr lang="en-US" altLang="ja-JP" sz="2000" dirty="0"/>
              <a:t>, </a:t>
            </a:r>
            <a:r>
              <a:rPr lang="en-US" altLang="ja-JP" sz="2000" dirty="0">
                <a:hlinkClick r:id="rId11"/>
              </a:rPr>
              <a:t>https://miraisozo.mizuhobank.co.jp/future/80307</a:t>
            </a:r>
            <a:endParaRPr lang="en-US" altLang="ja-JP" sz="2000" dirty="0"/>
          </a:p>
          <a:p>
            <a:endParaRPr lang="en-US" altLang="ja-JP" sz="2000" dirty="0"/>
          </a:p>
          <a:p>
            <a:endParaRPr lang="en-US" altLang="ja-JP" sz="2000" dirty="0"/>
          </a:p>
          <a:p>
            <a:endParaRPr lang="en-US" altLang="ja-JP" sz="2000" dirty="0"/>
          </a:p>
          <a:p>
            <a:endParaRPr lang="en-US" altLang="ja-JP" sz="2000" dirty="0"/>
          </a:p>
          <a:p>
            <a:endParaRPr lang="en-US" altLang="ja-JP" sz="2000" dirty="0"/>
          </a:p>
          <a:p>
            <a:endParaRPr kumimoji="1" lang="ja-JP" altLang="en-US" sz="2400" dirty="0"/>
          </a:p>
        </p:txBody>
      </p:sp>
    </p:spTree>
    <p:extLst>
      <p:ext uri="{BB962C8B-B14F-4D97-AF65-F5344CB8AC3E}">
        <p14:creationId xmlns:p14="http://schemas.microsoft.com/office/powerpoint/2010/main" val="2688129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466CED-7FFA-4335-A97E-E4670378B552}"/>
              </a:ext>
            </a:extLst>
          </p:cNvPr>
          <p:cNvSpPr>
            <a:spLocks noGrp="1"/>
          </p:cNvSpPr>
          <p:nvPr>
            <p:ph type="title"/>
          </p:nvPr>
        </p:nvSpPr>
        <p:spPr>
          <a:xfrm>
            <a:off x="838200" y="2766219"/>
            <a:ext cx="10515600" cy="1325562"/>
          </a:xfrm>
        </p:spPr>
        <p:txBody>
          <a:bodyPr/>
          <a:lstStyle/>
          <a:p>
            <a:pPr algn="ctr"/>
            <a:r>
              <a:rPr kumimoji="1" lang="ja-JP" altLang="en-US" dirty="0"/>
              <a:t>ご清聴ありがとうございました</a:t>
            </a:r>
          </a:p>
        </p:txBody>
      </p:sp>
    </p:spTree>
    <p:extLst>
      <p:ext uri="{BB962C8B-B14F-4D97-AF65-F5344CB8AC3E}">
        <p14:creationId xmlns:p14="http://schemas.microsoft.com/office/powerpoint/2010/main" val="322115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A25A6B-B6BD-41DF-A62F-F04B671BFDE6}"/>
              </a:ext>
            </a:extLst>
          </p:cNvPr>
          <p:cNvSpPr>
            <a:spLocks noGrp="1"/>
          </p:cNvSpPr>
          <p:nvPr>
            <p:ph type="title"/>
          </p:nvPr>
        </p:nvSpPr>
        <p:spPr/>
        <p:txBody>
          <a:bodyPr>
            <a:normAutofit/>
          </a:bodyPr>
          <a:lstStyle/>
          <a:p>
            <a:r>
              <a:rPr lang="ja-JP" altLang="en-US" sz="4000" dirty="0">
                <a:latin typeface="Open Sans" panose="020B0606030504020204" pitchFamily="34" charset="0"/>
                <a:ea typeface="Open Sans" panose="020B0606030504020204" pitchFamily="34" charset="0"/>
                <a:cs typeface="Open Sans" panose="020B0606030504020204" pitchFamily="34" charset="0"/>
              </a:rPr>
              <a:t>情報テクノロジーとは</a:t>
            </a:r>
            <a:endParaRPr kumimoji="1" lang="ja-JP" altLang="en-US" sz="4000" dirty="0"/>
          </a:p>
        </p:txBody>
      </p:sp>
      <p:sp>
        <p:nvSpPr>
          <p:cNvPr id="4" name="テキスト ボックス 3">
            <a:extLst>
              <a:ext uri="{FF2B5EF4-FFF2-40B4-BE49-F238E27FC236}">
                <a16:creationId xmlns:a16="http://schemas.microsoft.com/office/drawing/2014/main" id="{43EDD562-369C-4EB9-9E61-6B90EA894D47}"/>
              </a:ext>
            </a:extLst>
          </p:cNvPr>
          <p:cNvSpPr txBox="1"/>
          <p:nvPr/>
        </p:nvSpPr>
        <p:spPr>
          <a:xfrm>
            <a:off x="964642" y="3898760"/>
            <a:ext cx="184731" cy="369332"/>
          </a:xfrm>
          <a:prstGeom prst="rect">
            <a:avLst/>
          </a:prstGeom>
          <a:noFill/>
        </p:spPr>
        <p:txBody>
          <a:bodyPr wrap="none" rtlCol="0">
            <a:spAutoFit/>
          </a:bodyPr>
          <a:lstStyle/>
          <a:p>
            <a:endParaRPr kumimoji="1" lang="ja-JP" altLang="en-US" dirty="0"/>
          </a:p>
        </p:txBody>
      </p:sp>
      <p:sp>
        <p:nvSpPr>
          <p:cNvPr id="5" name="テキスト ボックス 4">
            <a:extLst>
              <a:ext uri="{FF2B5EF4-FFF2-40B4-BE49-F238E27FC236}">
                <a16:creationId xmlns:a16="http://schemas.microsoft.com/office/drawing/2014/main" id="{54740893-D303-4681-8C9A-98AB6D3A946C}"/>
              </a:ext>
            </a:extLst>
          </p:cNvPr>
          <p:cNvSpPr txBox="1"/>
          <p:nvPr/>
        </p:nvSpPr>
        <p:spPr>
          <a:xfrm>
            <a:off x="4361726" y="4118448"/>
            <a:ext cx="1415772" cy="461665"/>
          </a:xfrm>
          <a:prstGeom prst="rect">
            <a:avLst/>
          </a:prstGeom>
          <a:noFill/>
        </p:spPr>
        <p:txBody>
          <a:bodyPr wrap="none" rtlCol="0">
            <a:spAutoFit/>
          </a:bodyPr>
          <a:lstStyle/>
          <a:p>
            <a:r>
              <a:rPr lang="ja-JP" altLang="en-US" sz="2400" dirty="0"/>
              <a:t>機械学習</a:t>
            </a:r>
            <a:endParaRPr kumimoji="1" lang="ja-JP" altLang="en-US" sz="2400" dirty="0"/>
          </a:p>
        </p:txBody>
      </p:sp>
      <p:sp>
        <p:nvSpPr>
          <p:cNvPr id="6" name="テキスト ボックス 5">
            <a:extLst>
              <a:ext uri="{FF2B5EF4-FFF2-40B4-BE49-F238E27FC236}">
                <a16:creationId xmlns:a16="http://schemas.microsoft.com/office/drawing/2014/main" id="{9ABBF4F5-C573-442C-9577-05C7DB634472}"/>
              </a:ext>
            </a:extLst>
          </p:cNvPr>
          <p:cNvSpPr txBox="1"/>
          <p:nvPr/>
        </p:nvSpPr>
        <p:spPr>
          <a:xfrm>
            <a:off x="4179836" y="2772875"/>
            <a:ext cx="1024639" cy="461665"/>
          </a:xfrm>
          <a:prstGeom prst="rect">
            <a:avLst/>
          </a:prstGeom>
          <a:noFill/>
        </p:spPr>
        <p:txBody>
          <a:bodyPr wrap="none" rtlCol="0">
            <a:spAutoFit/>
          </a:bodyPr>
          <a:lstStyle/>
          <a:p>
            <a:r>
              <a:rPr lang="en-US" altLang="ja-JP" sz="2400" dirty="0"/>
              <a:t>VR</a:t>
            </a:r>
            <a:r>
              <a:rPr lang="ja-JP" altLang="en-US" sz="2400" dirty="0"/>
              <a:t>・</a:t>
            </a:r>
            <a:r>
              <a:rPr lang="en-US" altLang="ja-JP" sz="2400" dirty="0"/>
              <a:t>AR</a:t>
            </a:r>
            <a:endParaRPr kumimoji="1" lang="ja-JP" altLang="en-US" sz="2400" dirty="0"/>
          </a:p>
        </p:txBody>
      </p:sp>
      <p:sp>
        <p:nvSpPr>
          <p:cNvPr id="7" name="テキスト ボックス 6">
            <a:extLst>
              <a:ext uri="{FF2B5EF4-FFF2-40B4-BE49-F238E27FC236}">
                <a16:creationId xmlns:a16="http://schemas.microsoft.com/office/drawing/2014/main" id="{940DA33D-5704-46F9-A5FC-8471AE93C595}"/>
              </a:ext>
            </a:extLst>
          </p:cNvPr>
          <p:cNvSpPr txBox="1"/>
          <p:nvPr/>
        </p:nvSpPr>
        <p:spPr>
          <a:xfrm>
            <a:off x="2945954" y="4746945"/>
            <a:ext cx="1415772" cy="461665"/>
          </a:xfrm>
          <a:prstGeom prst="rect">
            <a:avLst/>
          </a:prstGeom>
          <a:noFill/>
        </p:spPr>
        <p:txBody>
          <a:bodyPr wrap="none" rtlCol="0">
            <a:spAutoFit/>
          </a:bodyPr>
          <a:lstStyle/>
          <a:p>
            <a:r>
              <a:rPr lang="ja-JP" altLang="en-US" sz="2400" dirty="0"/>
              <a:t>画像認識</a:t>
            </a:r>
            <a:endParaRPr kumimoji="1" lang="ja-JP" altLang="en-US" sz="2400" dirty="0"/>
          </a:p>
        </p:txBody>
      </p:sp>
      <p:sp>
        <p:nvSpPr>
          <p:cNvPr id="8" name="テキスト ボックス 7">
            <a:extLst>
              <a:ext uri="{FF2B5EF4-FFF2-40B4-BE49-F238E27FC236}">
                <a16:creationId xmlns:a16="http://schemas.microsoft.com/office/drawing/2014/main" id="{62E8CDE3-BE03-41E5-8EDD-77DE995C8CF4}"/>
              </a:ext>
            </a:extLst>
          </p:cNvPr>
          <p:cNvSpPr txBox="1"/>
          <p:nvPr/>
        </p:nvSpPr>
        <p:spPr>
          <a:xfrm>
            <a:off x="5943967" y="4774014"/>
            <a:ext cx="1620957" cy="523220"/>
          </a:xfrm>
          <a:prstGeom prst="rect">
            <a:avLst/>
          </a:prstGeom>
          <a:noFill/>
        </p:spPr>
        <p:txBody>
          <a:bodyPr wrap="none" rtlCol="0">
            <a:spAutoFit/>
          </a:bodyPr>
          <a:lstStyle/>
          <a:p>
            <a:r>
              <a:rPr kumimoji="1" lang="ja-JP" altLang="en-US" sz="2800" dirty="0"/>
              <a:t>人工知能</a:t>
            </a:r>
          </a:p>
        </p:txBody>
      </p:sp>
      <p:sp>
        <p:nvSpPr>
          <p:cNvPr id="9" name="テキスト ボックス 8">
            <a:extLst>
              <a:ext uri="{FF2B5EF4-FFF2-40B4-BE49-F238E27FC236}">
                <a16:creationId xmlns:a16="http://schemas.microsoft.com/office/drawing/2014/main" id="{80C0CF9E-8FEF-4FC4-BBDD-50F68880C382}"/>
              </a:ext>
            </a:extLst>
          </p:cNvPr>
          <p:cNvSpPr txBox="1"/>
          <p:nvPr/>
        </p:nvSpPr>
        <p:spPr>
          <a:xfrm>
            <a:off x="1012265" y="2420968"/>
            <a:ext cx="2031325" cy="461665"/>
          </a:xfrm>
          <a:prstGeom prst="rect">
            <a:avLst/>
          </a:prstGeom>
          <a:noFill/>
        </p:spPr>
        <p:txBody>
          <a:bodyPr wrap="none" rtlCol="0">
            <a:spAutoFit/>
          </a:bodyPr>
          <a:lstStyle/>
          <a:p>
            <a:r>
              <a:rPr lang="ja-JP" altLang="en-US" sz="2400" dirty="0"/>
              <a:t>自然言語処理</a:t>
            </a:r>
            <a:endParaRPr kumimoji="1" lang="ja-JP" altLang="en-US" sz="2400" dirty="0"/>
          </a:p>
        </p:txBody>
      </p:sp>
      <p:sp>
        <p:nvSpPr>
          <p:cNvPr id="10" name="テキスト ボックス 9">
            <a:extLst>
              <a:ext uri="{FF2B5EF4-FFF2-40B4-BE49-F238E27FC236}">
                <a16:creationId xmlns:a16="http://schemas.microsoft.com/office/drawing/2014/main" id="{FD00F79C-FEA9-4AAF-BF7C-198C31A1622C}"/>
              </a:ext>
            </a:extLst>
          </p:cNvPr>
          <p:cNvSpPr txBox="1"/>
          <p:nvPr/>
        </p:nvSpPr>
        <p:spPr>
          <a:xfrm>
            <a:off x="5720553" y="3405811"/>
            <a:ext cx="2241319" cy="523220"/>
          </a:xfrm>
          <a:prstGeom prst="rect">
            <a:avLst/>
          </a:prstGeom>
          <a:noFill/>
        </p:spPr>
        <p:txBody>
          <a:bodyPr wrap="none" rtlCol="0">
            <a:spAutoFit/>
          </a:bodyPr>
          <a:lstStyle/>
          <a:p>
            <a:r>
              <a:rPr lang="ja-JP" altLang="en-US" sz="2800" dirty="0"/>
              <a:t>インターネット</a:t>
            </a:r>
            <a:endParaRPr kumimoji="1" lang="ja-JP" altLang="en-US" sz="2800" dirty="0"/>
          </a:p>
        </p:txBody>
      </p:sp>
      <p:sp>
        <p:nvSpPr>
          <p:cNvPr id="11" name="テキスト ボックス 10">
            <a:extLst>
              <a:ext uri="{FF2B5EF4-FFF2-40B4-BE49-F238E27FC236}">
                <a16:creationId xmlns:a16="http://schemas.microsoft.com/office/drawing/2014/main" id="{B7E32A78-B524-4E00-B1DF-0C92D6432543}"/>
              </a:ext>
            </a:extLst>
          </p:cNvPr>
          <p:cNvSpPr txBox="1"/>
          <p:nvPr/>
        </p:nvSpPr>
        <p:spPr>
          <a:xfrm>
            <a:off x="812707" y="5828087"/>
            <a:ext cx="4097597" cy="523220"/>
          </a:xfrm>
          <a:prstGeom prst="rect">
            <a:avLst/>
          </a:prstGeom>
          <a:noFill/>
        </p:spPr>
        <p:txBody>
          <a:bodyPr wrap="none" rtlCol="0">
            <a:spAutoFit/>
          </a:bodyPr>
          <a:lstStyle/>
          <a:p>
            <a:r>
              <a:rPr lang="ja-JP" altLang="en-US" sz="2800" dirty="0"/>
              <a:t>クラウドコンピューティング</a:t>
            </a:r>
            <a:endParaRPr kumimoji="1" lang="ja-JP" altLang="en-US" sz="2800" dirty="0"/>
          </a:p>
        </p:txBody>
      </p:sp>
      <p:sp>
        <p:nvSpPr>
          <p:cNvPr id="12" name="テキスト ボックス 11">
            <a:extLst>
              <a:ext uri="{FF2B5EF4-FFF2-40B4-BE49-F238E27FC236}">
                <a16:creationId xmlns:a16="http://schemas.microsoft.com/office/drawing/2014/main" id="{308644DB-618A-46C2-8508-0FA308F0A977}"/>
              </a:ext>
            </a:extLst>
          </p:cNvPr>
          <p:cNvSpPr txBox="1"/>
          <p:nvPr/>
        </p:nvSpPr>
        <p:spPr>
          <a:xfrm>
            <a:off x="6299374" y="5726212"/>
            <a:ext cx="2547492" cy="523220"/>
          </a:xfrm>
          <a:prstGeom prst="rect">
            <a:avLst/>
          </a:prstGeom>
          <a:noFill/>
        </p:spPr>
        <p:txBody>
          <a:bodyPr wrap="none" rtlCol="0">
            <a:spAutoFit/>
          </a:bodyPr>
          <a:lstStyle/>
          <a:p>
            <a:r>
              <a:rPr lang="ja-JP" altLang="en-US" sz="2800" dirty="0"/>
              <a:t>シミュレーション</a:t>
            </a:r>
            <a:endParaRPr kumimoji="1" lang="ja-JP" altLang="en-US" sz="2800" dirty="0"/>
          </a:p>
        </p:txBody>
      </p:sp>
      <p:sp>
        <p:nvSpPr>
          <p:cNvPr id="13" name="テキスト ボックス 12">
            <a:extLst>
              <a:ext uri="{FF2B5EF4-FFF2-40B4-BE49-F238E27FC236}">
                <a16:creationId xmlns:a16="http://schemas.microsoft.com/office/drawing/2014/main" id="{7EFEC4D1-2907-4FD2-AC3E-F57A61A7063C}"/>
              </a:ext>
            </a:extLst>
          </p:cNvPr>
          <p:cNvSpPr txBox="1"/>
          <p:nvPr/>
        </p:nvSpPr>
        <p:spPr>
          <a:xfrm>
            <a:off x="2007395" y="3476044"/>
            <a:ext cx="2061783" cy="523220"/>
          </a:xfrm>
          <a:prstGeom prst="rect">
            <a:avLst/>
          </a:prstGeom>
          <a:noFill/>
        </p:spPr>
        <p:txBody>
          <a:bodyPr wrap="none" rtlCol="0">
            <a:spAutoFit/>
          </a:bodyPr>
          <a:lstStyle/>
          <a:p>
            <a:r>
              <a:rPr lang="ja-JP" altLang="en-US" sz="2800" dirty="0"/>
              <a:t>ビッグデータ</a:t>
            </a:r>
            <a:endParaRPr kumimoji="1" lang="ja-JP" altLang="en-US" sz="2800" dirty="0"/>
          </a:p>
        </p:txBody>
      </p:sp>
      <p:sp>
        <p:nvSpPr>
          <p:cNvPr id="14" name="テキスト ボックス 13">
            <a:extLst>
              <a:ext uri="{FF2B5EF4-FFF2-40B4-BE49-F238E27FC236}">
                <a16:creationId xmlns:a16="http://schemas.microsoft.com/office/drawing/2014/main" id="{0FCF2B30-B302-402C-91DF-0DA98E7CF6F0}"/>
              </a:ext>
            </a:extLst>
          </p:cNvPr>
          <p:cNvSpPr txBox="1"/>
          <p:nvPr/>
        </p:nvSpPr>
        <p:spPr>
          <a:xfrm>
            <a:off x="8552620" y="3877183"/>
            <a:ext cx="1415772" cy="461665"/>
          </a:xfrm>
          <a:prstGeom prst="rect">
            <a:avLst/>
          </a:prstGeom>
          <a:noFill/>
        </p:spPr>
        <p:txBody>
          <a:bodyPr wrap="none" rtlCol="0">
            <a:spAutoFit/>
          </a:bodyPr>
          <a:lstStyle/>
          <a:p>
            <a:r>
              <a:rPr lang="ja-JP" altLang="en-US" sz="2400" dirty="0"/>
              <a:t>深層学習</a:t>
            </a:r>
            <a:endParaRPr kumimoji="1" lang="ja-JP" altLang="en-US" sz="2400" dirty="0"/>
          </a:p>
        </p:txBody>
      </p:sp>
      <p:sp>
        <p:nvSpPr>
          <p:cNvPr id="15" name="テキスト ボックス 14">
            <a:extLst>
              <a:ext uri="{FF2B5EF4-FFF2-40B4-BE49-F238E27FC236}">
                <a16:creationId xmlns:a16="http://schemas.microsoft.com/office/drawing/2014/main" id="{78B4546B-2D43-4031-AAD3-BD727B56C6F4}"/>
              </a:ext>
            </a:extLst>
          </p:cNvPr>
          <p:cNvSpPr txBox="1"/>
          <p:nvPr/>
        </p:nvSpPr>
        <p:spPr>
          <a:xfrm>
            <a:off x="1212594" y="4568583"/>
            <a:ext cx="638316" cy="523220"/>
          </a:xfrm>
          <a:prstGeom prst="rect">
            <a:avLst/>
          </a:prstGeom>
          <a:noFill/>
        </p:spPr>
        <p:txBody>
          <a:bodyPr wrap="none" rtlCol="0">
            <a:spAutoFit/>
          </a:bodyPr>
          <a:lstStyle/>
          <a:p>
            <a:r>
              <a:rPr lang="en-US" altLang="ja-JP" sz="2800" dirty="0"/>
              <a:t>IoT</a:t>
            </a:r>
            <a:endParaRPr kumimoji="1" lang="ja-JP" altLang="en-US" sz="2800" dirty="0"/>
          </a:p>
        </p:txBody>
      </p:sp>
      <p:sp>
        <p:nvSpPr>
          <p:cNvPr id="16" name="テキスト ボックス 15">
            <a:extLst>
              <a:ext uri="{FF2B5EF4-FFF2-40B4-BE49-F238E27FC236}">
                <a16:creationId xmlns:a16="http://schemas.microsoft.com/office/drawing/2014/main" id="{1025E059-B806-45C3-B187-00EDEAF6CE49}"/>
              </a:ext>
            </a:extLst>
          </p:cNvPr>
          <p:cNvSpPr txBox="1"/>
          <p:nvPr/>
        </p:nvSpPr>
        <p:spPr>
          <a:xfrm>
            <a:off x="8522087" y="2591050"/>
            <a:ext cx="3169457" cy="523220"/>
          </a:xfrm>
          <a:prstGeom prst="rect">
            <a:avLst/>
          </a:prstGeom>
          <a:noFill/>
        </p:spPr>
        <p:txBody>
          <a:bodyPr wrap="none" rtlCol="0">
            <a:spAutoFit/>
          </a:bodyPr>
          <a:lstStyle/>
          <a:p>
            <a:r>
              <a:rPr lang="ja-JP" altLang="en-US" sz="2800" dirty="0"/>
              <a:t>コンピュータビジョン</a:t>
            </a:r>
            <a:endParaRPr kumimoji="1" lang="ja-JP" altLang="en-US" sz="2800" dirty="0"/>
          </a:p>
        </p:txBody>
      </p:sp>
      <p:sp>
        <p:nvSpPr>
          <p:cNvPr id="17" name="テキスト ボックス 16">
            <a:extLst>
              <a:ext uri="{FF2B5EF4-FFF2-40B4-BE49-F238E27FC236}">
                <a16:creationId xmlns:a16="http://schemas.microsoft.com/office/drawing/2014/main" id="{14A0E6EC-AA16-4AA0-8882-7C90412ED235}"/>
              </a:ext>
            </a:extLst>
          </p:cNvPr>
          <p:cNvSpPr txBox="1"/>
          <p:nvPr/>
        </p:nvSpPr>
        <p:spPr>
          <a:xfrm>
            <a:off x="7544773" y="1927299"/>
            <a:ext cx="2191626" cy="523220"/>
          </a:xfrm>
          <a:prstGeom prst="rect">
            <a:avLst/>
          </a:prstGeom>
          <a:noFill/>
        </p:spPr>
        <p:txBody>
          <a:bodyPr wrap="none" rtlCol="0">
            <a:spAutoFit/>
          </a:bodyPr>
          <a:lstStyle/>
          <a:p>
            <a:r>
              <a:rPr lang="ja-JP" altLang="en-US" sz="2800" dirty="0"/>
              <a:t>パターン認識</a:t>
            </a:r>
            <a:endParaRPr kumimoji="1" lang="ja-JP" altLang="en-US" sz="2800" dirty="0"/>
          </a:p>
        </p:txBody>
      </p:sp>
      <p:sp>
        <p:nvSpPr>
          <p:cNvPr id="18" name="テキスト ボックス 17">
            <a:extLst>
              <a:ext uri="{FF2B5EF4-FFF2-40B4-BE49-F238E27FC236}">
                <a16:creationId xmlns:a16="http://schemas.microsoft.com/office/drawing/2014/main" id="{3719832C-D245-493F-91CC-E4ED6E8262D5}"/>
              </a:ext>
            </a:extLst>
          </p:cNvPr>
          <p:cNvSpPr txBox="1"/>
          <p:nvPr/>
        </p:nvSpPr>
        <p:spPr>
          <a:xfrm>
            <a:off x="5653976" y="2469817"/>
            <a:ext cx="1906291" cy="461665"/>
          </a:xfrm>
          <a:prstGeom prst="rect">
            <a:avLst/>
          </a:prstGeom>
          <a:noFill/>
        </p:spPr>
        <p:txBody>
          <a:bodyPr wrap="none" rtlCol="0">
            <a:spAutoFit/>
          </a:bodyPr>
          <a:lstStyle/>
          <a:p>
            <a:r>
              <a:rPr lang="ja-JP" altLang="en-US" sz="2400" dirty="0"/>
              <a:t>データベース</a:t>
            </a:r>
            <a:endParaRPr kumimoji="1" lang="ja-JP" altLang="en-US" sz="2400" dirty="0"/>
          </a:p>
        </p:txBody>
      </p:sp>
      <p:sp>
        <p:nvSpPr>
          <p:cNvPr id="19" name="テキスト ボックス 18">
            <a:extLst>
              <a:ext uri="{FF2B5EF4-FFF2-40B4-BE49-F238E27FC236}">
                <a16:creationId xmlns:a16="http://schemas.microsoft.com/office/drawing/2014/main" id="{CC8D594B-5526-45F9-A013-C3BF2AB1B7AD}"/>
              </a:ext>
            </a:extLst>
          </p:cNvPr>
          <p:cNvSpPr txBox="1"/>
          <p:nvPr/>
        </p:nvSpPr>
        <p:spPr>
          <a:xfrm>
            <a:off x="8849248" y="5066401"/>
            <a:ext cx="1628972" cy="461665"/>
          </a:xfrm>
          <a:prstGeom prst="rect">
            <a:avLst/>
          </a:prstGeom>
          <a:noFill/>
        </p:spPr>
        <p:txBody>
          <a:bodyPr wrap="none" rtlCol="0">
            <a:spAutoFit/>
          </a:bodyPr>
          <a:lstStyle/>
          <a:p>
            <a:r>
              <a:rPr lang="ja-JP" altLang="en-US" sz="2400" dirty="0"/>
              <a:t>データ同化</a:t>
            </a:r>
            <a:endParaRPr kumimoji="1" lang="ja-JP" altLang="en-US" sz="2400" dirty="0"/>
          </a:p>
        </p:txBody>
      </p:sp>
      <p:sp>
        <p:nvSpPr>
          <p:cNvPr id="20" name="テキスト ボックス 19">
            <a:extLst>
              <a:ext uri="{FF2B5EF4-FFF2-40B4-BE49-F238E27FC236}">
                <a16:creationId xmlns:a16="http://schemas.microsoft.com/office/drawing/2014/main" id="{23A11388-BF58-47EF-8F20-15D7C590753B}"/>
              </a:ext>
            </a:extLst>
          </p:cNvPr>
          <p:cNvSpPr txBox="1"/>
          <p:nvPr/>
        </p:nvSpPr>
        <p:spPr>
          <a:xfrm>
            <a:off x="10478220" y="4424647"/>
            <a:ext cx="718466" cy="461665"/>
          </a:xfrm>
          <a:prstGeom prst="rect">
            <a:avLst/>
          </a:prstGeom>
          <a:noFill/>
        </p:spPr>
        <p:txBody>
          <a:bodyPr wrap="none" rtlCol="0">
            <a:spAutoFit/>
          </a:bodyPr>
          <a:lstStyle/>
          <a:p>
            <a:r>
              <a:rPr lang="en-US" altLang="ja-JP" sz="2400" dirty="0"/>
              <a:t>OCR</a:t>
            </a:r>
            <a:endParaRPr kumimoji="1" lang="ja-JP" altLang="en-US" sz="2400" dirty="0"/>
          </a:p>
        </p:txBody>
      </p:sp>
      <p:sp>
        <p:nvSpPr>
          <p:cNvPr id="21" name="テキスト ボックス 20">
            <a:extLst>
              <a:ext uri="{FF2B5EF4-FFF2-40B4-BE49-F238E27FC236}">
                <a16:creationId xmlns:a16="http://schemas.microsoft.com/office/drawing/2014/main" id="{6F19C7C8-34D7-4668-9427-598772B496E0}"/>
              </a:ext>
            </a:extLst>
          </p:cNvPr>
          <p:cNvSpPr txBox="1"/>
          <p:nvPr/>
        </p:nvSpPr>
        <p:spPr>
          <a:xfrm>
            <a:off x="3354719" y="1966558"/>
            <a:ext cx="598241" cy="523220"/>
          </a:xfrm>
          <a:prstGeom prst="rect">
            <a:avLst/>
          </a:prstGeom>
          <a:noFill/>
        </p:spPr>
        <p:txBody>
          <a:bodyPr wrap="none" rtlCol="0">
            <a:spAutoFit/>
          </a:bodyPr>
          <a:lstStyle/>
          <a:p>
            <a:r>
              <a:rPr lang="en-US" altLang="ja-JP" sz="2800" dirty="0"/>
              <a:t>5G</a:t>
            </a:r>
            <a:endParaRPr kumimoji="1" lang="ja-JP" altLang="en-US" sz="2800" dirty="0"/>
          </a:p>
        </p:txBody>
      </p:sp>
    </p:spTree>
    <p:extLst>
      <p:ext uri="{BB962C8B-B14F-4D97-AF65-F5344CB8AC3E}">
        <p14:creationId xmlns:p14="http://schemas.microsoft.com/office/powerpoint/2010/main" val="120569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A25A6B-B6BD-41DF-A62F-F04B671BFDE6}"/>
              </a:ext>
            </a:extLst>
          </p:cNvPr>
          <p:cNvSpPr>
            <a:spLocks noGrp="1"/>
          </p:cNvSpPr>
          <p:nvPr>
            <p:ph type="title"/>
          </p:nvPr>
        </p:nvSpPr>
        <p:spPr/>
        <p:txBody>
          <a:bodyPr>
            <a:normAutofit/>
          </a:bodyPr>
          <a:lstStyle/>
          <a:p>
            <a:r>
              <a:rPr kumimoji="1" lang="en-US" altLang="ja-JP" sz="4000" dirty="0">
                <a:latin typeface="Open Sans" panose="020B0606030504020204" pitchFamily="34" charset="0"/>
                <a:ea typeface="Open Sans" panose="020B0606030504020204" pitchFamily="34" charset="0"/>
                <a:cs typeface="Open Sans" panose="020B0606030504020204" pitchFamily="34" charset="0"/>
              </a:rPr>
              <a:t>DX</a:t>
            </a:r>
            <a:r>
              <a:rPr kumimoji="1" lang="ja-JP" altLang="en-US" sz="4000" dirty="0">
                <a:latin typeface="Open Sans" panose="020B0606030504020204" pitchFamily="34" charset="0"/>
                <a:ea typeface="Open Sans" panose="020B0606030504020204" pitchFamily="34" charset="0"/>
                <a:cs typeface="Open Sans" panose="020B0606030504020204" pitchFamily="34" charset="0"/>
              </a:rPr>
              <a:t>の身近な例</a:t>
            </a:r>
            <a:endParaRPr kumimoji="1" lang="ja-JP" altLang="en-US" sz="4000" dirty="0"/>
          </a:p>
        </p:txBody>
      </p:sp>
      <p:sp>
        <p:nvSpPr>
          <p:cNvPr id="3" name="コンテンツ プレースホルダー 2">
            <a:extLst>
              <a:ext uri="{FF2B5EF4-FFF2-40B4-BE49-F238E27FC236}">
                <a16:creationId xmlns:a16="http://schemas.microsoft.com/office/drawing/2014/main" id="{A6344B21-7D93-4760-AE4C-E6B44359455A}"/>
              </a:ext>
            </a:extLst>
          </p:cNvPr>
          <p:cNvSpPr>
            <a:spLocks noGrp="1"/>
          </p:cNvSpPr>
          <p:nvPr>
            <p:ph idx="1"/>
          </p:nvPr>
        </p:nvSpPr>
        <p:spPr/>
        <p:txBody>
          <a:bodyPr>
            <a:normAutofit/>
          </a:bodyPr>
          <a:lstStyle/>
          <a:p>
            <a:r>
              <a:rPr lang="en-US" altLang="ja-JP" sz="2400" dirty="0"/>
              <a:t>SNS</a:t>
            </a:r>
            <a:r>
              <a:rPr lang="ja-JP" altLang="en-US" sz="2400" dirty="0"/>
              <a:t>をマーケティングに活用した企業</a:t>
            </a:r>
            <a:endParaRPr lang="en-US" altLang="ja-JP" sz="2400" dirty="0"/>
          </a:p>
          <a:p>
            <a:endParaRPr lang="en-US" altLang="ja-JP" sz="2400" dirty="0"/>
          </a:p>
          <a:p>
            <a:endParaRPr lang="en-US" altLang="ja-JP" sz="2400" dirty="0"/>
          </a:p>
          <a:p>
            <a:r>
              <a:rPr lang="en-US" altLang="ja-JP" sz="2400" dirty="0"/>
              <a:t>Slack</a:t>
            </a:r>
            <a:r>
              <a:rPr lang="ja-JP" altLang="en-US" sz="2400" dirty="0"/>
              <a:t>、</a:t>
            </a:r>
            <a:r>
              <a:rPr lang="en-US" altLang="ja-JP" sz="2400" dirty="0"/>
              <a:t>box</a:t>
            </a:r>
            <a:r>
              <a:rPr lang="ja-JP" altLang="en-US" sz="2400" dirty="0"/>
              <a:t>、</a:t>
            </a:r>
            <a:r>
              <a:rPr lang="en-US" altLang="ja-JP" sz="2400" dirty="0"/>
              <a:t>Zoom</a:t>
            </a:r>
            <a:r>
              <a:rPr lang="ja-JP" altLang="en-US" sz="2400" dirty="0"/>
              <a:t>による業務改善とセキュリティの確報</a:t>
            </a:r>
            <a:endParaRPr lang="en-US" altLang="ja-JP" sz="2400" dirty="0"/>
          </a:p>
          <a:p>
            <a:pPr marL="0" indent="0">
              <a:buNone/>
            </a:pPr>
            <a:endParaRPr lang="en-US" altLang="ja-JP" sz="2400" dirty="0"/>
          </a:p>
          <a:p>
            <a:pPr marL="0" indent="0">
              <a:buNone/>
            </a:pPr>
            <a:endParaRPr lang="en-US" altLang="ja-JP" sz="2400" dirty="0"/>
          </a:p>
          <a:p>
            <a:r>
              <a:rPr lang="ja-JP" altLang="en-US" sz="2400" dirty="0"/>
              <a:t>スマート決済</a:t>
            </a:r>
            <a:r>
              <a:rPr lang="zh-CN" altLang="en-US" sz="2400" dirty="0"/>
              <a:t>：</a:t>
            </a:r>
            <a:r>
              <a:rPr lang="en-US" altLang="ja-JP" sz="2400" dirty="0" err="1"/>
              <a:t>PayPay</a:t>
            </a:r>
            <a:r>
              <a:rPr lang="ja-JP" altLang="en-US" sz="2400" dirty="0"/>
              <a:t>、</a:t>
            </a:r>
            <a:r>
              <a:rPr lang="en-US" altLang="ja-JP" sz="2400" dirty="0" err="1"/>
              <a:t>LinePay</a:t>
            </a:r>
            <a:endParaRPr lang="en-US" altLang="ja-JP" sz="2400" dirty="0"/>
          </a:p>
        </p:txBody>
      </p:sp>
      <p:pic>
        <p:nvPicPr>
          <p:cNvPr id="2050" name="Picture 2">
            <a:extLst>
              <a:ext uri="{FF2B5EF4-FFF2-40B4-BE49-F238E27FC236}">
                <a16:creationId xmlns:a16="http://schemas.microsoft.com/office/drawing/2014/main" id="{EEDC0AD1-6850-463D-B09C-0E7901B80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234" y="1351846"/>
            <a:ext cx="553238" cy="450008"/>
          </a:xfrm>
          <a:prstGeom prst="rect">
            <a:avLst/>
          </a:prstGeom>
          <a:noFill/>
        </p:spPr>
      </p:pic>
      <p:pic>
        <p:nvPicPr>
          <p:cNvPr id="3074" name="Picture 2">
            <a:extLst>
              <a:ext uri="{FF2B5EF4-FFF2-40B4-BE49-F238E27FC236}">
                <a16:creationId xmlns:a16="http://schemas.microsoft.com/office/drawing/2014/main" id="{5039F025-F402-4B18-A008-4B0EF9186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773" y="1246320"/>
            <a:ext cx="661060" cy="661060"/>
          </a:xfrm>
          <a:prstGeom prst="rect">
            <a:avLst/>
          </a:prstGeom>
          <a:noFill/>
        </p:spPr>
      </p:pic>
      <p:pic>
        <p:nvPicPr>
          <p:cNvPr id="4098" name="Picture 2">
            <a:extLst>
              <a:ext uri="{FF2B5EF4-FFF2-40B4-BE49-F238E27FC236}">
                <a16:creationId xmlns:a16="http://schemas.microsoft.com/office/drawing/2014/main" id="{867772EE-6F09-4399-8470-D877042BA2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679" y="1384542"/>
            <a:ext cx="613560" cy="613560"/>
          </a:xfrm>
          <a:prstGeom prst="rect">
            <a:avLst/>
          </a:prstGeom>
          <a:noFill/>
        </p:spPr>
      </p:pic>
      <p:pic>
        <p:nvPicPr>
          <p:cNvPr id="5122" name="Picture 2">
            <a:extLst>
              <a:ext uri="{FF2B5EF4-FFF2-40B4-BE49-F238E27FC236}">
                <a16:creationId xmlns:a16="http://schemas.microsoft.com/office/drawing/2014/main" id="{EDA0BB31-5334-427D-8997-ED852F9167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2402" y="2480064"/>
            <a:ext cx="1540136" cy="450008"/>
          </a:xfrm>
          <a:prstGeom prst="rect">
            <a:avLst/>
          </a:prstGeom>
          <a:noFill/>
        </p:spPr>
      </p:pic>
      <p:pic>
        <p:nvPicPr>
          <p:cNvPr id="6146" name="Picture 2">
            <a:extLst>
              <a:ext uri="{FF2B5EF4-FFF2-40B4-BE49-F238E27FC236}">
                <a16:creationId xmlns:a16="http://schemas.microsoft.com/office/drawing/2014/main" id="{3934DDCB-430B-4F6C-8131-BD8692DEF0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0040" y="2488976"/>
            <a:ext cx="1941036" cy="432184"/>
          </a:xfrm>
          <a:prstGeom prst="rect">
            <a:avLst/>
          </a:prstGeom>
          <a:noFill/>
        </p:spPr>
      </p:pic>
      <p:pic>
        <p:nvPicPr>
          <p:cNvPr id="7170" name="Picture 2">
            <a:extLst>
              <a:ext uri="{FF2B5EF4-FFF2-40B4-BE49-F238E27FC236}">
                <a16:creationId xmlns:a16="http://schemas.microsoft.com/office/drawing/2014/main" id="{B57BDA41-AC70-4892-B0F4-7D54D1A52D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92538" y="1967097"/>
            <a:ext cx="1147842" cy="410114"/>
          </a:xfrm>
          <a:prstGeom prst="rect">
            <a:avLst/>
          </a:prstGeom>
          <a:noFill/>
        </p:spPr>
      </p:pic>
      <p:pic>
        <p:nvPicPr>
          <p:cNvPr id="8194" name="Picture 2">
            <a:extLst>
              <a:ext uri="{FF2B5EF4-FFF2-40B4-BE49-F238E27FC236}">
                <a16:creationId xmlns:a16="http://schemas.microsoft.com/office/drawing/2014/main" id="{E8BFBFE5-C397-4412-BEE2-5232ABBAFB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7024" y="2058495"/>
            <a:ext cx="1434172" cy="279366"/>
          </a:xfrm>
          <a:prstGeom prst="rect">
            <a:avLst/>
          </a:prstGeom>
          <a:noFill/>
        </p:spPr>
      </p:pic>
      <p:pic>
        <p:nvPicPr>
          <p:cNvPr id="9218" name="Picture 2">
            <a:extLst>
              <a:ext uri="{FF2B5EF4-FFF2-40B4-BE49-F238E27FC236}">
                <a16:creationId xmlns:a16="http://schemas.microsoft.com/office/drawing/2014/main" id="{0B955757-585C-4ADF-A9B2-D7FC9B8801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8454" y="3936841"/>
            <a:ext cx="1246638" cy="280494"/>
          </a:xfrm>
          <a:prstGeom prst="rect">
            <a:avLst/>
          </a:prstGeom>
          <a:noFill/>
        </p:spPr>
      </p:pic>
      <p:pic>
        <p:nvPicPr>
          <p:cNvPr id="10242" name="Picture 2">
            <a:extLst>
              <a:ext uri="{FF2B5EF4-FFF2-40B4-BE49-F238E27FC236}">
                <a16:creationId xmlns:a16="http://schemas.microsoft.com/office/drawing/2014/main" id="{A5B76A76-3D73-47D8-9E26-9028ADF2FB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21456" y="3876410"/>
            <a:ext cx="1572658" cy="401356"/>
          </a:xfrm>
          <a:prstGeom prst="rect">
            <a:avLst/>
          </a:prstGeom>
          <a:noFill/>
        </p:spPr>
      </p:pic>
      <p:pic>
        <p:nvPicPr>
          <p:cNvPr id="11266" name="Picture 2">
            <a:extLst>
              <a:ext uri="{FF2B5EF4-FFF2-40B4-BE49-F238E27FC236}">
                <a16:creationId xmlns:a16="http://schemas.microsoft.com/office/drawing/2014/main" id="{9B233C66-B1B2-40DF-99C2-3C8B319F02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60558" y="5319418"/>
            <a:ext cx="1682580" cy="443846"/>
          </a:xfrm>
          <a:prstGeom prst="rect">
            <a:avLst/>
          </a:prstGeom>
          <a:noFill/>
        </p:spPr>
      </p:pic>
      <p:pic>
        <p:nvPicPr>
          <p:cNvPr id="12290" name="Picture 2" descr="LINE Pay">
            <a:extLst>
              <a:ext uri="{FF2B5EF4-FFF2-40B4-BE49-F238E27FC236}">
                <a16:creationId xmlns:a16="http://schemas.microsoft.com/office/drawing/2014/main" id="{49A1B19E-FBEB-43BD-A717-51C28F49B5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98157" y="4554848"/>
            <a:ext cx="1937392" cy="1937392"/>
          </a:xfrm>
          <a:prstGeom prst="rect">
            <a:avLst/>
          </a:prstGeom>
          <a:noFill/>
        </p:spPr>
      </p:pic>
    </p:spTree>
    <p:extLst>
      <p:ext uri="{BB962C8B-B14F-4D97-AF65-F5344CB8AC3E}">
        <p14:creationId xmlns:p14="http://schemas.microsoft.com/office/powerpoint/2010/main" val="2015871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F02C8-67E3-49B1-B6CD-7C467D1B32DC}"/>
              </a:ext>
            </a:extLst>
          </p:cNvPr>
          <p:cNvSpPr>
            <a:spLocks noGrp="1"/>
          </p:cNvSpPr>
          <p:nvPr>
            <p:ph type="title"/>
          </p:nvPr>
        </p:nvSpPr>
        <p:spPr/>
        <p:txBody>
          <a:bodyPr/>
          <a:lstStyle/>
          <a:p>
            <a:r>
              <a:rPr kumimoji="1" lang="en-US" altLang="ja-JP" sz="4400" dirty="0">
                <a:latin typeface="Open Sans" panose="020B0606030504020204" pitchFamily="34" charset="0"/>
                <a:ea typeface="Open Sans" panose="020B0606030504020204" pitchFamily="34" charset="0"/>
                <a:cs typeface="Open Sans" panose="020B0606030504020204" pitchFamily="34" charset="0"/>
              </a:rPr>
              <a:t>DX</a:t>
            </a:r>
            <a:r>
              <a:rPr kumimoji="1" lang="ja-JP" altLang="en-US" sz="4400" dirty="0">
                <a:latin typeface="Open Sans" panose="020B0606030504020204" pitchFamily="34" charset="0"/>
                <a:ea typeface="Open Sans" panose="020B0606030504020204" pitchFamily="34" charset="0"/>
                <a:cs typeface="Open Sans" panose="020B0606030504020204" pitchFamily="34" charset="0"/>
              </a:rPr>
              <a:t>の身近な例</a:t>
            </a:r>
            <a:endParaRPr kumimoji="1" lang="ja-JP" altLang="en-US" dirty="0"/>
          </a:p>
        </p:txBody>
      </p:sp>
      <p:sp>
        <p:nvSpPr>
          <p:cNvPr id="3" name="コンテンツ プレースホルダー 2">
            <a:extLst>
              <a:ext uri="{FF2B5EF4-FFF2-40B4-BE49-F238E27FC236}">
                <a16:creationId xmlns:a16="http://schemas.microsoft.com/office/drawing/2014/main" id="{4F13FED8-3947-4351-B3A6-E575B8DC74ED}"/>
              </a:ext>
            </a:extLst>
          </p:cNvPr>
          <p:cNvSpPr>
            <a:spLocks noGrp="1"/>
          </p:cNvSpPr>
          <p:nvPr>
            <p:ph idx="1"/>
          </p:nvPr>
        </p:nvSpPr>
        <p:spPr/>
        <p:txBody>
          <a:bodyPr/>
          <a:lstStyle/>
          <a:p>
            <a:r>
              <a:rPr lang="ja-JP" altLang="en-US" sz="2400" dirty="0"/>
              <a:t>日立製作所　鉄道ビジネスユニット笠戸事業所</a:t>
            </a:r>
          </a:p>
        </p:txBody>
      </p:sp>
      <p:pic>
        <p:nvPicPr>
          <p:cNvPr id="1026" name="Picture 2">
            <a:extLst>
              <a:ext uri="{FF2B5EF4-FFF2-40B4-BE49-F238E27FC236}">
                <a16:creationId xmlns:a16="http://schemas.microsoft.com/office/drawing/2014/main" id="{9FCAED47-FD9D-4C7D-BE1D-3DFFC9058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456" y="2482832"/>
            <a:ext cx="5071070" cy="3382362"/>
          </a:xfrm>
          <a:prstGeom prst="rect">
            <a:avLst/>
          </a:prstGeom>
          <a:noFill/>
        </p:spPr>
      </p:pic>
      <p:sp>
        <p:nvSpPr>
          <p:cNvPr id="4" name="テキスト ボックス 3">
            <a:extLst>
              <a:ext uri="{FF2B5EF4-FFF2-40B4-BE49-F238E27FC236}">
                <a16:creationId xmlns:a16="http://schemas.microsoft.com/office/drawing/2014/main" id="{13978544-23FE-4F7A-8577-2D19E6FE74B1}"/>
              </a:ext>
            </a:extLst>
          </p:cNvPr>
          <p:cNvSpPr txBox="1"/>
          <p:nvPr/>
        </p:nvSpPr>
        <p:spPr>
          <a:xfrm>
            <a:off x="6869262" y="2604352"/>
            <a:ext cx="4847116" cy="3139321"/>
          </a:xfrm>
          <a:prstGeom prst="rect">
            <a:avLst/>
          </a:prstGeom>
          <a:noFill/>
        </p:spPr>
        <p:txBody>
          <a:bodyPr wrap="square" rtlCol="0">
            <a:spAutoFit/>
          </a:bodyPr>
          <a:lstStyle/>
          <a:p>
            <a:r>
              <a:rPr lang="ja-JP" altLang="en-US" b="0" i="0" dirty="0">
                <a:solidFill>
                  <a:srgbClr val="101010"/>
                </a:solidFill>
                <a:effectLst/>
                <a:latin typeface="Noto Sans JP"/>
              </a:rPr>
              <a:t>　日立製作所鉄道ビジネスユニット笠戸事業所では、組み立て工程の作業者向けに、</a:t>
            </a:r>
            <a:r>
              <a:rPr lang="en-US" altLang="ja-JP" b="0" i="0" dirty="0">
                <a:solidFill>
                  <a:srgbClr val="101010"/>
                </a:solidFill>
                <a:effectLst/>
                <a:latin typeface="Noto Sans JP"/>
              </a:rPr>
              <a:t>2020</a:t>
            </a:r>
            <a:r>
              <a:rPr lang="ja-JP" altLang="en-US" b="0" i="0" dirty="0">
                <a:solidFill>
                  <a:srgbClr val="101010"/>
                </a:solidFill>
                <a:effectLst/>
                <a:latin typeface="Noto Sans JP"/>
              </a:rPr>
              <a:t>年から</a:t>
            </a:r>
            <a:r>
              <a:rPr lang="en-US" altLang="ja-JP" b="0" i="0" dirty="0">
                <a:solidFill>
                  <a:srgbClr val="101010"/>
                </a:solidFill>
                <a:effectLst/>
                <a:latin typeface="Noto Sans JP"/>
              </a:rPr>
              <a:t>AR</a:t>
            </a:r>
            <a:r>
              <a:rPr lang="ja-JP" altLang="en-US" b="0" i="0" dirty="0">
                <a:solidFill>
                  <a:srgbClr val="101010"/>
                </a:solidFill>
                <a:effectLst/>
                <a:latin typeface="Noto Sans JP"/>
              </a:rPr>
              <a:t>技術を活用した新しい作業支援・管理システムを導入しました。このシステムは、スマートグラスの「</a:t>
            </a:r>
            <a:r>
              <a:rPr lang="en-US" altLang="ja-JP" b="0" i="0" dirty="0">
                <a:solidFill>
                  <a:srgbClr val="101010"/>
                </a:solidFill>
                <a:effectLst/>
                <a:latin typeface="Noto Sans JP"/>
              </a:rPr>
              <a:t>Microsoft HoloLens2</a:t>
            </a:r>
            <a:r>
              <a:rPr lang="ja-JP" altLang="en-US" b="0" i="0" dirty="0">
                <a:solidFill>
                  <a:srgbClr val="101010"/>
                </a:solidFill>
                <a:effectLst/>
                <a:latin typeface="Noto Sans JP"/>
              </a:rPr>
              <a:t>」を利用して、レンチを使った締結作業を支援するものです。現実世界のボルトに、締め付け方向やトルクが仮想的に投影され、適切なトルクでのボルト締結を管理します。現場の意見を取り入れて改良されるうちに、</a:t>
            </a:r>
            <a:r>
              <a:rPr lang="en-US" altLang="ja-JP" b="0" i="0" dirty="0">
                <a:solidFill>
                  <a:srgbClr val="101010"/>
                </a:solidFill>
                <a:effectLst/>
                <a:latin typeface="Noto Sans JP"/>
              </a:rPr>
              <a:t>3DCG</a:t>
            </a:r>
            <a:r>
              <a:rPr lang="ja-JP" altLang="en-US" b="0" i="0" dirty="0">
                <a:solidFill>
                  <a:srgbClr val="101010"/>
                </a:solidFill>
                <a:effectLst/>
                <a:latin typeface="Noto Sans JP"/>
              </a:rPr>
              <a:t>の使用が最低限に抑えられ、警告音が重要な役割を果たすのが大きな特徴です。</a:t>
            </a:r>
            <a:endParaRPr kumimoji="1" lang="ja-JP" altLang="en-US" dirty="0"/>
          </a:p>
        </p:txBody>
      </p:sp>
    </p:spTree>
    <p:extLst>
      <p:ext uri="{BB962C8B-B14F-4D97-AF65-F5344CB8AC3E}">
        <p14:creationId xmlns:p14="http://schemas.microsoft.com/office/powerpoint/2010/main" val="1416004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F02C8-67E3-49B1-B6CD-7C467D1B32DC}"/>
              </a:ext>
            </a:extLst>
          </p:cNvPr>
          <p:cNvSpPr>
            <a:spLocks noGrp="1"/>
          </p:cNvSpPr>
          <p:nvPr>
            <p:ph type="title"/>
          </p:nvPr>
        </p:nvSpPr>
        <p:spPr/>
        <p:txBody>
          <a:bodyPr/>
          <a:lstStyle/>
          <a:p>
            <a:r>
              <a:rPr kumimoji="1" lang="en-US" altLang="ja-JP" sz="4400" dirty="0">
                <a:latin typeface="Open Sans" panose="020B0606030504020204" pitchFamily="34" charset="0"/>
                <a:ea typeface="Open Sans" panose="020B0606030504020204" pitchFamily="34" charset="0"/>
                <a:cs typeface="Open Sans" panose="020B0606030504020204" pitchFamily="34" charset="0"/>
              </a:rPr>
              <a:t>DX</a:t>
            </a:r>
            <a:r>
              <a:rPr kumimoji="1" lang="ja-JP" altLang="en-US" sz="4400" dirty="0">
                <a:latin typeface="Open Sans" panose="020B0606030504020204" pitchFamily="34" charset="0"/>
                <a:ea typeface="Open Sans" panose="020B0606030504020204" pitchFamily="34" charset="0"/>
                <a:cs typeface="Open Sans" panose="020B0606030504020204" pitchFamily="34" charset="0"/>
              </a:rPr>
              <a:t>の身近な例</a:t>
            </a:r>
            <a:endParaRPr kumimoji="1" lang="ja-JP" altLang="en-US" dirty="0"/>
          </a:p>
        </p:txBody>
      </p:sp>
      <p:sp>
        <p:nvSpPr>
          <p:cNvPr id="3" name="コンテンツ プレースホルダー 2">
            <a:extLst>
              <a:ext uri="{FF2B5EF4-FFF2-40B4-BE49-F238E27FC236}">
                <a16:creationId xmlns:a16="http://schemas.microsoft.com/office/drawing/2014/main" id="{4F13FED8-3947-4351-B3A6-E575B8DC74ED}"/>
              </a:ext>
            </a:extLst>
          </p:cNvPr>
          <p:cNvSpPr>
            <a:spLocks noGrp="1"/>
          </p:cNvSpPr>
          <p:nvPr>
            <p:ph idx="1"/>
          </p:nvPr>
        </p:nvSpPr>
        <p:spPr/>
        <p:txBody>
          <a:bodyPr/>
          <a:lstStyle/>
          <a:p>
            <a:r>
              <a:rPr lang="ja-JP" altLang="en-US" sz="2400" dirty="0"/>
              <a:t>ドコモ：バイクシェアサービス</a:t>
            </a:r>
            <a:endParaRPr lang="en-US" altLang="zh-CN" sz="2400" dirty="0"/>
          </a:p>
        </p:txBody>
      </p:sp>
      <p:pic>
        <p:nvPicPr>
          <p:cNvPr id="5" name="図 4">
            <a:extLst>
              <a:ext uri="{FF2B5EF4-FFF2-40B4-BE49-F238E27FC236}">
                <a16:creationId xmlns:a16="http://schemas.microsoft.com/office/drawing/2014/main" id="{9CA9C192-3548-4672-8AB5-27D557E1C0AE}"/>
              </a:ext>
            </a:extLst>
          </p:cNvPr>
          <p:cNvPicPr>
            <a:picLocks noChangeAspect="1"/>
          </p:cNvPicPr>
          <p:nvPr/>
        </p:nvPicPr>
        <p:blipFill>
          <a:blip r:embed="rId3"/>
          <a:stretch>
            <a:fillRect/>
          </a:stretch>
        </p:blipFill>
        <p:spPr>
          <a:xfrm>
            <a:off x="2050093" y="2364449"/>
            <a:ext cx="8105668" cy="3815688"/>
          </a:xfrm>
          <a:prstGeom prst="rect">
            <a:avLst/>
          </a:prstGeom>
        </p:spPr>
      </p:pic>
    </p:spTree>
    <p:extLst>
      <p:ext uri="{BB962C8B-B14F-4D97-AF65-F5344CB8AC3E}">
        <p14:creationId xmlns:p14="http://schemas.microsoft.com/office/powerpoint/2010/main" val="3367136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F02C8-67E3-49B1-B6CD-7C467D1B32DC}"/>
              </a:ext>
            </a:extLst>
          </p:cNvPr>
          <p:cNvSpPr>
            <a:spLocks noGrp="1"/>
          </p:cNvSpPr>
          <p:nvPr>
            <p:ph type="title"/>
          </p:nvPr>
        </p:nvSpPr>
        <p:spPr/>
        <p:txBody>
          <a:bodyPr/>
          <a:lstStyle/>
          <a:p>
            <a:r>
              <a:rPr kumimoji="1" lang="en-US" altLang="ja-JP" sz="4400" dirty="0">
                <a:latin typeface="Open Sans" panose="020B0606030504020204" pitchFamily="34" charset="0"/>
                <a:ea typeface="Open Sans" panose="020B0606030504020204" pitchFamily="34" charset="0"/>
                <a:cs typeface="Open Sans" panose="020B0606030504020204" pitchFamily="34" charset="0"/>
              </a:rPr>
              <a:t>DX</a:t>
            </a:r>
            <a:r>
              <a:rPr kumimoji="1" lang="ja-JP" altLang="en-US" sz="4400" dirty="0">
                <a:latin typeface="Open Sans" panose="020B0606030504020204" pitchFamily="34" charset="0"/>
                <a:ea typeface="Open Sans" panose="020B0606030504020204" pitchFamily="34" charset="0"/>
                <a:cs typeface="Open Sans" panose="020B0606030504020204" pitchFamily="34" charset="0"/>
              </a:rPr>
              <a:t>の身近な例</a:t>
            </a:r>
            <a:endParaRPr kumimoji="1" lang="ja-JP" altLang="en-US" dirty="0"/>
          </a:p>
        </p:txBody>
      </p:sp>
      <p:sp>
        <p:nvSpPr>
          <p:cNvPr id="3" name="コンテンツ プレースホルダー 2">
            <a:extLst>
              <a:ext uri="{FF2B5EF4-FFF2-40B4-BE49-F238E27FC236}">
                <a16:creationId xmlns:a16="http://schemas.microsoft.com/office/drawing/2014/main" id="{4F13FED8-3947-4351-B3A6-E575B8DC74ED}"/>
              </a:ext>
            </a:extLst>
          </p:cNvPr>
          <p:cNvSpPr>
            <a:spLocks noGrp="1"/>
          </p:cNvSpPr>
          <p:nvPr>
            <p:ph idx="1"/>
          </p:nvPr>
        </p:nvSpPr>
        <p:spPr/>
        <p:txBody>
          <a:bodyPr/>
          <a:lstStyle/>
          <a:p>
            <a:r>
              <a:rPr lang="en-US" altLang="zh-CN" sz="2400" dirty="0"/>
              <a:t>JINS</a:t>
            </a:r>
            <a:r>
              <a:rPr lang="ja-JP" altLang="en-US" sz="2400" dirty="0"/>
              <a:t>：人工知能「</a:t>
            </a:r>
            <a:r>
              <a:rPr lang="en-US" altLang="ja-JP" sz="2400" dirty="0"/>
              <a:t>JINS BRAIN</a:t>
            </a:r>
            <a:r>
              <a:rPr lang="ja-JP" altLang="en-US" sz="2400" dirty="0"/>
              <a:t>」によるメガネのマッチ度を評価</a:t>
            </a:r>
            <a:endParaRPr lang="en-US" altLang="zh-CN" sz="2400" dirty="0"/>
          </a:p>
        </p:txBody>
      </p:sp>
      <p:pic>
        <p:nvPicPr>
          <p:cNvPr id="5" name="図 4">
            <a:extLst>
              <a:ext uri="{FF2B5EF4-FFF2-40B4-BE49-F238E27FC236}">
                <a16:creationId xmlns:a16="http://schemas.microsoft.com/office/drawing/2014/main" id="{FFF95E50-4DAD-4616-A3B1-3522C04E9C7D}"/>
              </a:ext>
            </a:extLst>
          </p:cNvPr>
          <p:cNvPicPr>
            <a:picLocks noChangeAspect="1"/>
          </p:cNvPicPr>
          <p:nvPr/>
        </p:nvPicPr>
        <p:blipFill>
          <a:blip r:embed="rId3"/>
          <a:stretch>
            <a:fillRect/>
          </a:stretch>
        </p:blipFill>
        <p:spPr>
          <a:xfrm>
            <a:off x="2007112" y="2441749"/>
            <a:ext cx="8191630" cy="3527372"/>
          </a:xfrm>
          <a:prstGeom prst="rect">
            <a:avLst/>
          </a:prstGeom>
        </p:spPr>
      </p:pic>
    </p:spTree>
    <p:extLst>
      <p:ext uri="{BB962C8B-B14F-4D97-AF65-F5344CB8AC3E}">
        <p14:creationId xmlns:p14="http://schemas.microsoft.com/office/powerpoint/2010/main" val="4007894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F02C8-67E3-49B1-B6CD-7C467D1B32DC}"/>
              </a:ext>
            </a:extLst>
          </p:cNvPr>
          <p:cNvSpPr>
            <a:spLocks noGrp="1"/>
          </p:cNvSpPr>
          <p:nvPr>
            <p:ph type="title"/>
          </p:nvPr>
        </p:nvSpPr>
        <p:spPr/>
        <p:txBody>
          <a:bodyPr/>
          <a:lstStyle/>
          <a:p>
            <a:r>
              <a:rPr kumimoji="1" lang="en-US" altLang="ja-JP" sz="4400" dirty="0">
                <a:latin typeface="Open Sans" panose="020B0606030504020204" pitchFamily="34" charset="0"/>
                <a:ea typeface="Open Sans" panose="020B0606030504020204" pitchFamily="34" charset="0"/>
                <a:cs typeface="Open Sans" panose="020B0606030504020204" pitchFamily="34" charset="0"/>
              </a:rPr>
              <a:t>DX</a:t>
            </a:r>
            <a:r>
              <a:rPr kumimoji="1" lang="ja-JP" altLang="en-US" sz="4400" dirty="0">
                <a:latin typeface="Open Sans" panose="020B0606030504020204" pitchFamily="34" charset="0"/>
                <a:ea typeface="Open Sans" panose="020B0606030504020204" pitchFamily="34" charset="0"/>
                <a:cs typeface="Open Sans" panose="020B0606030504020204" pitchFamily="34" charset="0"/>
              </a:rPr>
              <a:t>の身近な例</a:t>
            </a:r>
            <a:endParaRPr kumimoji="1" lang="ja-JP" altLang="en-US" dirty="0"/>
          </a:p>
        </p:txBody>
      </p:sp>
      <p:sp>
        <p:nvSpPr>
          <p:cNvPr id="3" name="コンテンツ プレースホルダー 2">
            <a:extLst>
              <a:ext uri="{FF2B5EF4-FFF2-40B4-BE49-F238E27FC236}">
                <a16:creationId xmlns:a16="http://schemas.microsoft.com/office/drawing/2014/main" id="{4F13FED8-3947-4351-B3A6-E575B8DC74ED}"/>
              </a:ext>
            </a:extLst>
          </p:cNvPr>
          <p:cNvSpPr>
            <a:spLocks noGrp="1"/>
          </p:cNvSpPr>
          <p:nvPr>
            <p:ph idx="1"/>
          </p:nvPr>
        </p:nvSpPr>
        <p:spPr/>
        <p:txBody>
          <a:bodyPr/>
          <a:lstStyle/>
          <a:p>
            <a:r>
              <a:rPr lang="en-US" altLang="ja-JP" sz="2400" dirty="0"/>
              <a:t>Amazon</a:t>
            </a:r>
            <a:r>
              <a:rPr lang="ja-JP" altLang="en-US" sz="2400" dirty="0"/>
              <a:t>：本をデジタル化</a:t>
            </a:r>
            <a:endParaRPr lang="en-US" altLang="ja-JP" sz="2400" dirty="0"/>
          </a:p>
        </p:txBody>
      </p:sp>
      <p:pic>
        <p:nvPicPr>
          <p:cNvPr id="13314" name="Picture 2" descr="Amazon Kindle on the App Store">
            <a:extLst>
              <a:ext uri="{FF2B5EF4-FFF2-40B4-BE49-F238E27FC236}">
                <a16:creationId xmlns:a16="http://schemas.microsoft.com/office/drawing/2014/main" id="{025571DC-20F3-4B80-8E36-0EB65D7FE69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9383" t="28760" r="30115" b="29822"/>
          <a:stretch/>
        </p:blipFill>
        <p:spPr bwMode="auto">
          <a:xfrm>
            <a:off x="4871426" y="1466758"/>
            <a:ext cx="1080060" cy="1104494"/>
          </a:xfrm>
          <a:prstGeom prst="rect">
            <a:avLst/>
          </a:prstGeom>
          <a:noFill/>
        </p:spPr>
      </p:pic>
      <p:pic>
        <p:nvPicPr>
          <p:cNvPr id="5" name="図 4">
            <a:extLst>
              <a:ext uri="{FF2B5EF4-FFF2-40B4-BE49-F238E27FC236}">
                <a16:creationId xmlns:a16="http://schemas.microsoft.com/office/drawing/2014/main" id="{06DE50D3-F0BD-4A7F-876D-C55EFAD3042E}"/>
              </a:ext>
            </a:extLst>
          </p:cNvPr>
          <p:cNvPicPr>
            <a:picLocks noChangeAspect="1"/>
          </p:cNvPicPr>
          <p:nvPr/>
        </p:nvPicPr>
        <p:blipFill>
          <a:blip r:embed="rId5"/>
          <a:stretch>
            <a:fillRect/>
          </a:stretch>
        </p:blipFill>
        <p:spPr>
          <a:xfrm>
            <a:off x="578326" y="2708730"/>
            <a:ext cx="7241512" cy="3387282"/>
          </a:xfrm>
          <a:prstGeom prst="rect">
            <a:avLst/>
          </a:prstGeom>
        </p:spPr>
      </p:pic>
      <p:sp>
        <p:nvSpPr>
          <p:cNvPr id="6" name="テキスト ボックス 5">
            <a:extLst>
              <a:ext uri="{FF2B5EF4-FFF2-40B4-BE49-F238E27FC236}">
                <a16:creationId xmlns:a16="http://schemas.microsoft.com/office/drawing/2014/main" id="{0E2D6796-5849-45B5-B644-0D4C04F05157}"/>
              </a:ext>
            </a:extLst>
          </p:cNvPr>
          <p:cNvSpPr txBox="1"/>
          <p:nvPr/>
        </p:nvSpPr>
        <p:spPr>
          <a:xfrm>
            <a:off x="8187700" y="3386708"/>
            <a:ext cx="3825533" cy="2031325"/>
          </a:xfrm>
          <a:prstGeom prst="rect">
            <a:avLst/>
          </a:prstGeom>
          <a:noFill/>
        </p:spPr>
        <p:txBody>
          <a:bodyPr wrap="square" rtlCol="0">
            <a:spAutoFit/>
          </a:bodyPr>
          <a:lstStyle/>
          <a:p>
            <a:r>
              <a:rPr lang="ja-JP" altLang="en-US" b="0" i="0" dirty="0">
                <a:solidFill>
                  <a:srgbClr val="333333"/>
                </a:solidFill>
                <a:effectLst/>
                <a:latin typeface="-apple-system"/>
              </a:rPr>
              <a:t>　紙の書籍では、書籍の印刷・製本、書店への物流などの書籍取次のビジネス機能が重要な位置を占めるが、電子書籍ではそのようなビジネス機能が不要となるため、電子書籍市場ではこれまでの出版業界の構造は大きく変化することが想定され</a:t>
            </a:r>
            <a:r>
              <a:rPr lang="ja-JP" altLang="en-US" dirty="0">
                <a:solidFill>
                  <a:srgbClr val="333333"/>
                </a:solidFill>
                <a:latin typeface="-apple-system"/>
              </a:rPr>
              <a:t>ます</a:t>
            </a:r>
            <a:r>
              <a:rPr lang="ja-JP" altLang="en-US" b="0" i="0" dirty="0">
                <a:solidFill>
                  <a:srgbClr val="333333"/>
                </a:solidFill>
                <a:effectLst/>
                <a:latin typeface="-apple-system"/>
              </a:rPr>
              <a:t>。</a:t>
            </a:r>
            <a:endParaRPr kumimoji="1" lang="ja-JP" altLang="en-US" dirty="0"/>
          </a:p>
        </p:txBody>
      </p:sp>
    </p:spTree>
    <p:extLst>
      <p:ext uri="{BB962C8B-B14F-4D97-AF65-F5344CB8AC3E}">
        <p14:creationId xmlns:p14="http://schemas.microsoft.com/office/powerpoint/2010/main" val="3669947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A25A6B-B6BD-41DF-A62F-F04B671BFDE6}"/>
              </a:ext>
            </a:extLst>
          </p:cNvPr>
          <p:cNvSpPr>
            <a:spLocks noGrp="1"/>
          </p:cNvSpPr>
          <p:nvPr>
            <p:ph type="title"/>
          </p:nvPr>
        </p:nvSpPr>
        <p:spPr/>
        <p:txBody>
          <a:bodyPr>
            <a:normAutofit/>
          </a:bodyPr>
          <a:lstStyle/>
          <a:p>
            <a:r>
              <a:rPr kumimoji="1" lang="en-US" altLang="ja-JP" sz="4000" dirty="0">
                <a:latin typeface="Open Sans" panose="020B0606030504020204" pitchFamily="34" charset="0"/>
                <a:ea typeface="Open Sans" panose="020B0606030504020204" pitchFamily="34" charset="0"/>
                <a:cs typeface="Open Sans" panose="020B0606030504020204" pitchFamily="34" charset="0"/>
              </a:rPr>
              <a:t>DX</a:t>
            </a:r>
            <a:r>
              <a:rPr kumimoji="1" lang="ja-JP" altLang="en-US" sz="4000" dirty="0">
                <a:latin typeface="Open Sans" panose="020B0606030504020204" pitchFamily="34" charset="0"/>
                <a:ea typeface="Open Sans" panose="020B0606030504020204" pitchFamily="34" charset="0"/>
                <a:cs typeface="Open Sans" panose="020B0606030504020204" pitchFamily="34" charset="0"/>
              </a:rPr>
              <a:t>の身近な例</a:t>
            </a:r>
            <a:endParaRPr kumimoji="1" lang="ja-JP" altLang="en-US" sz="4000" dirty="0"/>
          </a:p>
        </p:txBody>
      </p:sp>
      <p:sp>
        <p:nvSpPr>
          <p:cNvPr id="3" name="コンテンツ プレースホルダー 2">
            <a:extLst>
              <a:ext uri="{FF2B5EF4-FFF2-40B4-BE49-F238E27FC236}">
                <a16:creationId xmlns:a16="http://schemas.microsoft.com/office/drawing/2014/main" id="{A6344B21-7D93-4760-AE4C-E6B44359455A}"/>
              </a:ext>
            </a:extLst>
          </p:cNvPr>
          <p:cNvSpPr>
            <a:spLocks noGrp="1"/>
          </p:cNvSpPr>
          <p:nvPr>
            <p:ph idx="1"/>
          </p:nvPr>
        </p:nvSpPr>
        <p:spPr/>
        <p:txBody>
          <a:bodyPr>
            <a:normAutofit/>
          </a:bodyPr>
          <a:lstStyle/>
          <a:p>
            <a:r>
              <a:rPr kumimoji="1" lang="ja-JP" altLang="en-US" sz="2400" dirty="0">
                <a:latin typeface="Open Sans" panose="020B0606030504020204" pitchFamily="34" charset="0"/>
                <a:ea typeface="Open Sans" panose="020B0606030504020204" pitchFamily="34" charset="0"/>
                <a:cs typeface="Open Sans" panose="020B0606030504020204" pitchFamily="34" charset="0"/>
              </a:rPr>
              <a:t>行政のデジタル化</a:t>
            </a:r>
            <a:endParaRPr kumimoji="1" lang="ja-JP" altLang="en-US" sz="2400" dirty="0"/>
          </a:p>
        </p:txBody>
      </p:sp>
      <p:pic>
        <p:nvPicPr>
          <p:cNvPr id="5" name="図 4">
            <a:extLst>
              <a:ext uri="{FF2B5EF4-FFF2-40B4-BE49-F238E27FC236}">
                <a16:creationId xmlns:a16="http://schemas.microsoft.com/office/drawing/2014/main" id="{56D31AF0-DEAE-46EA-8C0A-DC12C9A3BDEC}"/>
              </a:ext>
            </a:extLst>
          </p:cNvPr>
          <p:cNvPicPr>
            <a:picLocks noChangeAspect="1"/>
          </p:cNvPicPr>
          <p:nvPr/>
        </p:nvPicPr>
        <p:blipFill>
          <a:blip r:embed="rId3"/>
          <a:stretch>
            <a:fillRect/>
          </a:stretch>
        </p:blipFill>
        <p:spPr>
          <a:xfrm>
            <a:off x="2974540" y="2384981"/>
            <a:ext cx="6256774" cy="4233626"/>
          </a:xfrm>
          <a:prstGeom prst="rect">
            <a:avLst/>
          </a:prstGeom>
        </p:spPr>
      </p:pic>
    </p:spTree>
    <p:extLst>
      <p:ext uri="{BB962C8B-B14F-4D97-AF65-F5344CB8AC3E}">
        <p14:creationId xmlns:p14="http://schemas.microsoft.com/office/powerpoint/2010/main" val="431766376"/>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1952</TotalTime>
  <Words>2692</Words>
  <Application>Microsoft Office PowerPoint</Application>
  <PresentationFormat>ワイド画面</PresentationFormat>
  <Paragraphs>144</Paragraphs>
  <Slides>26</Slides>
  <Notes>16</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26</vt:i4>
      </vt:variant>
    </vt:vector>
  </HeadingPairs>
  <TitlesOfParts>
    <vt:vector size="37" baseType="lpstr">
      <vt:lpstr>-apple-system</vt:lpstr>
      <vt:lpstr>Helvetica Neue</vt:lpstr>
      <vt:lpstr>Noto Sans JP</vt:lpstr>
      <vt:lpstr>游ゴシック</vt:lpstr>
      <vt:lpstr>YuGothic</vt:lpstr>
      <vt:lpstr>Arial</vt:lpstr>
      <vt:lpstr>Calibri</vt:lpstr>
      <vt:lpstr>Calibri Light</vt:lpstr>
      <vt:lpstr>Open Sans</vt:lpstr>
      <vt:lpstr>Wingdings 2</vt:lpstr>
      <vt:lpstr>HDOfficeLightV0</vt:lpstr>
      <vt:lpstr>中日DX事例</vt:lpstr>
      <vt:lpstr>DXとは</vt:lpstr>
      <vt:lpstr>情報テクノロジーとは</vt:lpstr>
      <vt:lpstr>DXの身近な例</vt:lpstr>
      <vt:lpstr>DXの身近な例</vt:lpstr>
      <vt:lpstr>DXの身近な例</vt:lpstr>
      <vt:lpstr>DXの身近な例</vt:lpstr>
      <vt:lpstr>DXの身近な例</vt:lpstr>
      <vt:lpstr>DXの身近な例</vt:lpstr>
      <vt:lpstr>日本のDX現状</vt:lpstr>
      <vt:lpstr>中国のDX事例</vt:lpstr>
      <vt:lpstr>中国のDX事例</vt:lpstr>
      <vt:lpstr>中国のDX事例</vt:lpstr>
      <vt:lpstr>中国のDX事例</vt:lpstr>
      <vt:lpstr>中国のDX事例</vt:lpstr>
      <vt:lpstr>中国のDX事例</vt:lpstr>
      <vt:lpstr>中国のDX事例</vt:lpstr>
      <vt:lpstr>中国のDX事例</vt:lpstr>
      <vt:lpstr>中国のDX事例</vt:lpstr>
      <vt:lpstr>中国のDX事例</vt:lpstr>
      <vt:lpstr>中国のDX事例</vt:lpstr>
      <vt:lpstr>中国のDX事例</vt:lpstr>
      <vt:lpstr>中国のDX事例</vt:lpstr>
      <vt:lpstr>中国のDX現状</vt:lpstr>
      <vt:lpstr>参考資料</vt:lpstr>
      <vt:lpstr>ご清聴ありがとうございました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Xu Hongkun</dc:creator>
  <cp:lastModifiedBy>Xu Hongkun</cp:lastModifiedBy>
  <cp:revision>426</cp:revision>
  <dcterms:created xsi:type="dcterms:W3CDTF">2021-02-22T01:17:54Z</dcterms:created>
  <dcterms:modified xsi:type="dcterms:W3CDTF">2021-06-21T02:53:46Z</dcterms:modified>
</cp:coreProperties>
</file>